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97" r:id="rId2"/>
    <p:sldId id="298" r:id="rId3"/>
    <p:sldId id="256" r:id="rId4"/>
    <p:sldId id="261" r:id="rId5"/>
    <p:sldId id="257" r:id="rId6"/>
    <p:sldId id="262" r:id="rId7"/>
    <p:sldId id="263" r:id="rId8"/>
    <p:sldId id="264" r:id="rId9"/>
    <p:sldId id="265" r:id="rId10"/>
    <p:sldId id="258" r:id="rId11"/>
    <p:sldId id="266" r:id="rId12"/>
    <p:sldId id="260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  <p:sldId id="282" r:id="rId27"/>
    <p:sldId id="283" r:id="rId28"/>
    <p:sldId id="279" r:id="rId29"/>
    <p:sldId id="294" r:id="rId30"/>
    <p:sldId id="295" r:id="rId31"/>
    <p:sldId id="296" r:id="rId32"/>
    <p:sldId id="280" r:id="rId33"/>
    <p:sldId id="288" r:id="rId34"/>
    <p:sldId id="289" r:id="rId35"/>
    <p:sldId id="290" r:id="rId36"/>
    <p:sldId id="284" r:id="rId37"/>
    <p:sldId id="287" r:id="rId38"/>
    <p:sldId id="285" r:id="rId39"/>
    <p:sldId id="286" r:id="rId40"/>
    <p:sldId id="291" r:id="rId41"/>
    <p:sldId id="293" r:id="rId42"/>
    <p:sldId id="292" r:id="rId43"/>
    <p:sldId id="302" r:id="rId44"/>
    <p:sldId id="299" r:id="rId45"/>
    <p:sldId id="30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FFB7B7"/>
    <a:srgbClr val="E7E7E7"/>
    <a:srgbClr val="FF2121"/>
    <a:srgbClr val="E6E6E6"/>
    <a:srgbClr val="6900F4"/>
    <a:srgbClr val="2929FF"/>
    <a:srgbClr val="2300F4"/>
    <a:srgbClr val="9DC3E6"/>
    <a:srgbClr val="B5C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0" autoAdjust="0"/>
    <p:restoredTop sz="96283" autoAdjust="0"/>
  </p:normalViewPr>
  <p:slideViewPr>
    <p:cSldViewPr snapToGrid="0">
      <p:cViewPr varScale="1">
        <p:scale>
          <a:sx n="88" d="100"/>
          <a:sy n="88" d="100"/>
        </p:scale>
        <p:origin x="108" y="594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5417E-6B5B-4FE3-A772-296ABDB5FC3A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1A4CF-49C5-4309-86FD-4BB58BA72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0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1A4CF-49C5-4309-86FD-4BB58BA7253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85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발표를 마칩니다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5BD59-2862-4F1F-929D-A8E6C80417C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1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5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61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98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3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3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5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96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9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94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60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3E723-E895-42C1-A481-3FC8C7924A0F}" type="datetimeFigureOut">
              <a:rPr lang="ko-KR" altLang="en-US" smtClean="0"/>
              <a:t>2018-10-30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3305C-C53C-4B9D-97E0-FC07FB6D2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0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5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7.wav"/><Relationship Id="rId5" Type="http://schemas.openxmlformats.org/officeDocument/2006/relationships/image" Target="../media/image30.png"/><Relationship Id="rId4" Type="http://schemas.openxmlformats.org/officeDocument/2006/relationships/image" Target="../media/image2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18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25" y="918100"/>
            <a:ext cx="8699350" cy="4157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119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39574" y="1427575"/>
                <a:ext cx="2763064" cy="3355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en-US" sz="8000" b="1" i="1" smtClean="0">
                              <a:ln w="28575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innerShdw blurRad="63500" dist="50800" dir="135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8000" b="1" i="1" smtClean="0">
                              <a:ln w="28575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innerShdw blurRad="63500" dist="50800" dir="135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8000" b="1" i="1" smtClean="0">
                              <a:ln w="28575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innerShdw blurRad="63500" dist="50800" dir="135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8000" b="1" i="1" smtClean="0">
                              <a:ln w="28575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innerShdw blurRad="63500" dist="50800" dir="135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ko-KR" sz="8000" b="1" i="1" smtClean="0">
                              <a:ln w="28575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>
                                <a:innerShdw blurRad="63500" dist="50800" dir="13500000">
                                  <a:prstClr val="black">
                                    <a:alpha val="50000"/>
                                  </a:prst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8000" b="1" i="1" smtClean="0">
                                  <a:ln w="28575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effectLst>
                                    <a:innerShdw blurRad="63500" dist="50800" dir="13500000">
                                      <a:prstClr val="black">
                                        <a:alpha val="50000"/>
                                      </a:prst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8000" b="1" i="1" smtClean="0">
                                  <a:ln w="28575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effectLst>
                                    <a:innerShdw blurRad="63500" dist="50800" dir="13500000">
                                      <a:prstClr val="black">
                                        <a:alpha val="50000"/>
                                      </a:prst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lang="en-US" altLang="ko-KR" sz="8000" b="1" i="1" smtClean="0">
                                  <a:ln w="28575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effectLst>
                                    <a:innerShdw blurRad="63500" dist="50800" dir="13500000">
                                      <a:prstClr val="black">
                                        <a:alpha val="50000"/>
                                      </a:prstClr>
                                    </a:innerShd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8000" b="1" i="1" dirty="0">
                  <a:ln w="28575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574" y="1427575"/>
                <a:ext cx="2763064" cy="33551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2338690" y="1923209"/>
            <a:ext cx="68764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</a:rPr>
              <a:t>For</a:t>
            </a:r>
            <a:r>
              <a:rPr lang="ko-KR" altLang="en-US" sz="6000" dirty="0" smtClean="0">
                <a:solidFill>
                  <a:schemeClr val="bg1"/>
                </a:solidFill>
              </a:rPr>
              <a:t>문은</a:t>
            </a:r>
            <a:endParaRPr lang="en-US" altLang="ko-KR" sz="60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마치 수학에서의 </a:t>
            </a:r>
            <a:r>
              <a:rPr lang="en-US" altLang="ko-KR" sz="2800" dirty="0" smtClean="0">
                <a:solidFill>
                  <a:schemeClr val="bg1"/>
                </a:solidFill>
              </a:rPr>
              <a:t>‘</a:t>
            </a:r>
            <a:r>
              <a:rPr lang="ko-KR" altLang="en-US" sz="2800" dirty="0" smtClean="0">
                <a:solidFill>
                  <a:schemeClr val="bg1"/>
                </a:solidFill>
              </a:rPr>
              <a:t>시그마</a:t>
            </a:r>
            <a:r>
              <a:rPr lang="en-US" altLang="ko-KR" sz="2800" dirty="0" smtClean="0">
                <a:solidFill>
                  <a:schemeClr val="bg1"/>
                </a:solidFill>
              </a:rPr>
              <a:t>＇</a:t>
            </a:r>
            <a:r>
              <a:rPr lang="ko-KR" altLang="en-US" sz="2800" dirty="0" smtClean="0">
                <a:solidFill>
                  <a:schemeClr val="bg1"/>
                </a:solidFill>
              </a:rPr>
              <a:t>와 유사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rgbClr val="FFC000"/>
                </a:solidFill>
              </a:rPr>
              <a:t>#1. </a:t>
            </a:r>
            <a:r>
              <a:rPr lang="ko-KR" altLang="en-US" sz="2000" dirty="0" smtClean="0">
                <a:solidFill>
                  <a:srgbClr val="FFC000"/>
                </a:solidFill>
              </a:rPr>
              <a:t>반복 횟수를 정확히 설정할 수 있으며</a:t>
            </a:r>
            <a:r>
              <a:rPr lang="en-US" altLang="ko-KR" sz="2000" dirty="0" smtClean="0">
                <a:solidFill>
                  <a:srgbClr val="FFC000"/>
                </a:solidFill>
              </a:rPr>
              <a:t>,</a:t>
            </a:r>
          </a:p>
          <a:p>
            <a:r>
              <a:rPr lang="en-US" altLang="ko-KR" sz="2000" dirty="0" smtClean="0">
                <a:solidFill>
                  <a:srgbClr val="FFC000"/>
                </a:solidFill>
              </a:rPr>
              <a:t>#2. </a:t>
            </a:r>
            <a:r>
              <a:rPr lang="ko-KR" altLang="en-US" sz="2000" dirty="0" smtClean="0">
                <a:solidFill>
                  <a:srgbClr val="FFC000"/>
                </a:solidFill>
              </a:rPr>
              <a:t>제어 변수의 값 변화를 활용한 응용이 가능하다</a:t>
            </a:r>
            <a:r>
              <a:rPr lang="en-US" altLang="ko-KR" sz="2000" dirty="0" smtClean="0">
                <a:solidFill>
                  <a:srgbClr val="FFC000"/>
                </a:solidFill>
              </a:rPr>
              <a:t>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884808" y="4314064"/>
            <a:ext cx="1247517" cy="837992"/>
            <a:chOff x="1884808" y="4314064"/>
            <a:chExt cx="1247517" cy="837992"/>
          </a:xfrm>
        </p:grpSpPr>
        <p:sp>
          <p:nvSpPr>
            <p:cNvPr id="5" name="직사각형 4"/>
            <p:cNvSpPr/>
            <p:nvPr/>
          </p:nvSpPr>
          <p:spPr>
            <a:xfrm>
              <a:off x="1884808" y="4314064"/>
              <a:ext cx="1247517" cy="468660"/>
            </a:xfrm>
            <a:prstGeom prst="rect">
              <a:avLst/>
            </a:prstGeom>
            <a:solidFill>
              <a:srgbClr val="FFFF0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69984" y="47827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rgbClr val="FFC000"/>
                  </a:solidFill>
                </a:rPr>
                <a:t>초</a:t>
              </a:r>
              <a:r>
                <a:rPr lang="ko-KR" altLang="en-US" dirty="0" err="1" smtClean="0">
                  <a:solidFill>
                    <a:srgbClr val="FFC000"/>
                  </a:solidFill>
                </a:rPr>
                <a:t>기식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220549" y="2512384"/>
            <a:ext cx="1247517" cy="1510607"/>
            <a:chOff x="3220549" y="2512384"/>
            <a:chExt cx="1247517" cy="1510607"/>
          </a:xfrm>
        </p:grpSpPr>
        <p:sp>
          <p:nvSpPr>
            <p:cNvPr id="7" name="직사각형 6"/>
            <p:cNvSpPr/>
            <p:nvPr/>
          </p:nvSpPr>
          <p:spPr>
            <a:xfrm>
              <a:off x="3220549" y="2512384"/>
              <a:ext cx="1247517" cy="1100391"/>
            </a:xfrm>
            <a:prstGeom prst="rect">
              <a:avLst/>
            </a:prstGeom>
            <a:solidFill>
              <a:srgbClr val="FFFF0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05725" y="36536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rgbClr val="FFC000"/>
                  </a:solidFill>
                </a:rPr>
                <a:t>실행문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396722" y="1174865"/>
            <a:ext cx="2223686" cy="837992"/>
            <a:chOff x="1396722" y="1174865"/>
            <a:chExt cx="2223686" cy="837992"/>
          </a:xfrm>
        </p:grpSpPr>
        <p:sp>
          <p:nvSpPr>
            <p:cNvPr id="6" name="직사각형 5"/>
            <p:cNvSpPr/>
            <p:nvPr/>
          </p:nvSpPr>
          <p:spPr>
            <a:xfrm>
              <a:off x="1884808" y="1544197"/>
              <a:ext cx="1247517" cy="468660"/>
            </a:xfrm>
            <a:prstGeom prst="rect">
              <a:avLst/>
            </a:prstGeom>
            <a:solidFill>
              <a:srgbClr val="FFFF0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6722" y="117486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C000"/>
                  </a:solidFill>
                </a:rPr>
                <a:t>조건식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+ </a:t>
              </a:r>
              <a:r>
                <a:rPr lang="ko-KR" altLang="en-US" dirty="0" err="1" smtClean="0">
                  <a:solidFill>
                    <a:srgbClr val="FFC000"/>
                  </a:solidFill>
                </a:rPr>
                <a:t>증감문</a:t>
              </a:r>
              <a:r>
                <a:rPr lang="ko-KR" altLang="en-US" dirty="0" smtClean="0">
                  <a:solidFill>
                    <a:srgbClr val="FFC000"/>
                  </a:solidFill>
                </a:rPr>
                <a:t>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(?)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09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0.59818 2.96296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09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2.96296E-6 L -0.59818 2.96296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0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2.96296E-6 L -0.59818 2.96296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0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7 2.96296E-6 L -0.59818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76518" y="0"/>
            <a:ext cx="4775466" cy="6858000"/>
            <a:chOff x="0" y="0"/>
            <a:chExt cx="4775466" cy="6858000"/>
          </a:xfrm>
        </p:grpSpPr>
        <p:grpSp>
          <p:nvGrpSpPr>
            <p:cNvPr id="13" name="그룹 12"/>
            <p:cNvGrpSpPr/>
            <p:nvPr/>
          </p:nvGrpSpPr>
          <p:grpSpPr>
            <a:xfrm>
              <a:off x="0" y="0"/>
              <a:ext cx="4775466" cy="6858000"/>
              <a:chOff x="0" y="0"/>
              <a:chExt cx="4775466" cy="6858000"/>
            </a:xfrm>
          </p:grpSpPr>
          <p:pic>
            <p:nvPicPr>
              <p:cNvPr id="4100" name="Picture 4" descr="ê´ë ¨ ì´ë¯¸ì§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775466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164080" y="4899660"/>
                <a:ext cx="7239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실행을</a:t>
                </a:r>
                <a:endPara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409700" y="2463800"/>
                <a:ext cx="333375" cy="2381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911225" y="2416175"/>
                <a:ext cx="333375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384450" y="2278804"/>
              <a:ext cx="358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조건을</a:t>
              </a:r>
              <a:r>
                <a:rPr lang="en-US" altLang="ko-KR" sz="12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0100" y="2327959"/>
              <a:ext cx="5207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만족할 때까지</a:t>
              </a:r>
              <a:r>
                <a:rPr lang="en-US" altLang="ko-KR" sz="11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73050" y="2278804"/>
            <a:ext cx="648375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</a:rPr>
              <a:t>While</a:t>
            </a:r>
            <a:r>
              <a:rPr lang="ko-KR" altLang="en-US" sz="6000" dirty="0" smtClean="0">
                <a:solidFill>
                  <a:schemeClr val="bg1"/>
                </a:solidFill>
              </a:rPr>
              <a:t>문은</a:t>
            </a:r>
            <a:endParaRPr lang="en-US" altLang="ko-KR" sz="6000" dirty="0" smtClean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목적을 이루기 위해 필요한 반복횟수를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</a:rPr>
              <a:t>몰라도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된다는 강점이 있다</a:t>
            </a:r>
            <a:r>
              <a:rPr lang="en-US" altLang="ko-KR" sz="2800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37294" y="4371394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</a:rPr>
              <a:t>왜냐하면 될 때까지 하거든</a:t>
            </a:r>
            <a:r>
              <a:rPr lang="en-US" altLang="ko-KR" sz="2000" dirty="0" smtClean="0">
                <a:solidFill>
                  <a:srgbClr val="C00000"/>
                </a:solidFill>
              </a:rPr>
              <a:t>.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852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2.91667E-6 -4.44444E-6 C -0.00026 -0.00162 -0.00078 -0.00324 -0.00078 -0.00486 C -0.00078 -0.00555 2.91667E-6 -0.00439 2.91667E-6 -0.0037 C 2.91667E-6 -0.00324 -0.00039 -0.00277 -0.00052 -0.00208 C -0.00026 -0.00162 0.00026 -0.00138 0.00026 -0.00046 C 0.00026 -4.44444E-6 -0.00026 -0.00023 -0.00052 -4.44444E-6 C -0.00078 0.00024 -0.00104 0.0007 -0.0013 0.00093 C -0.00144 0.00047 -0.00144 -4.44444E-6 -0.00157 -0.00046 C -0.0017 -0.00115 -0.00235 -0.00208 -0.00209 -0.00208 C -0.0017 -0.00231 -0.00117 -0.00138 -0.00078 -0.00115 C -0.00065 -0.00069 -0.0013 -0.00138 -0.00157 -0.00162 C -0.0017 -0.00231 -0.00209 -0.00347 -0.00183 -0.0037 C -0.00157 -0.00416 -0.00065 -0.00069 -0.00052 -0.00046 C -0.00026 -0.00023 0.00052 -4.44444E-6 0.00026 -4.44444E-6 C -0.00026 -4.44444E-6 -0.00065 -0.00046 -0.00104 -0.00046 C -0.00091 -0.00185 -0.00078 -0.003 -0.00078 -0.00439 C -0.00078 -0.00555 -0.00065 -0.00185 -0.00104 -0.00115 C -0.0013 -0.00046 -0.0017 -0.00138 -0.00209 -0.00162 C -0.00183 -0.00208 -0.0013 -0.00208 -0.0013 -0.00277 C -0.0013 -0.00324 -0.00235 -0.00254 -0.00209 -0.00208 C -0.0017 -0.00115 -0.00104 -0.00115 -0.00052 -0.00046 C -0.00026 -0.00023 0.00052 0.00024 0.00026 0.00047 C -0.00026 0.00093 -0.00078 0.00024 -0.0013 -4.44444E-6 C -0.00144 -0.00046 -0.00144 -0.00115 -0.00157 -0.00162 C -0.00196 -0.003 -0.00261 -0.00347 -0.00313 -0.00439 C -0.003 -0.00463 -0.00157 -0.00601 -0.00157 -0.0037 C -0.00157 -0.00231 -0.00209 -0.00115 -0.00235 -4.44444E-6 C -0.00235 -4.44444E-6 -0.00417 -0.00162 -0.00287 -0.00277 C -0.00248 -0.003 -0.00222 -0.00231 -0.00183 -0.00208 C -0.00117 -0.00138 2.91667E-6 -4.44444E-6 0.00052 0.00162 C 0.00065 0.00209 0.00065 0.00255 0.00091 0.00325 C 0.00039 0.00348 2.91667E-6 0.00417 -0.00026 0.00394 C -0.00117 0.00325 -0.0017 0.00139 -0.00209 -4.44444E-6 C -0.0017 -0.00023 -0.0013 -0.00069 -0.00078 -0.00046 C -0.00052 -0.00046 2.91667E-6 0.0007 -0.00026 0.00093 C -0.00065 0.00162 -0.00117 0.0007 -0.00157 0.00047 C -0.00183 0.00024 -0.00209 -4.44444E-6 -0.00235 -0.00046 C -0.00274 -0.00138 -0.00274 -0.003 -0.00235 -0.0037 C -0.00222 -0.00416 -0.00183 -0.00416 -0.00157 -0.00439 C -0.0017 -0.0037 -0.0017 -0.00324 -0.00183 -0.00277 C -0.00196 -0.00208 -0.00183 -0.00092 -0.00209 -0.00046 C -0.00235 -4.44444E-6 -0.00287 -0.00023 -0.00313 -4.44444E-6 C -0.00313 -0.00046 -0.00365 -0.00115 -0.00339 -0.00162 C -0.003 -0.003 -0.0017 -0.00185 -0.0013 -0.00162 C -0.00157 -0.00115 -0.00183 -0.00069 -0.00209 -0.00046 C -0.00287 -0.00046 -0.00352 -0.00138 -0.00378 -0.00208 C -0.00352 -0.00509 -0.00365 -0.00555 -0.00104 -0.00277 C -0.00065 -0.00231 -0.00039 0.00093 -0.00026 0.00162 C -0.00052 0.00325 -0.00039 0.00579 -0.00157 0.00255 C -0.00183 0.00232 -0.0017 0.00116 -0.00183 0.00047 C -0.00209 -4.44444E-6 -0.00235 0.00024 -0.00261 -4.44444E-6 C -0.00287 -0.00115 -0.00313 -0.00254 -0.00261 -0.0037 C -0.00235 -0.00439 -0.00196 -0.00416 -0.00157 -0.00439 C -0.00183 -0.0037 -0.00222 -0.00347 -0.00235 -0.00277 C -0.00287 -0.00046 -0.00287 -4.44444E-6 -0.00287 0.00162 L -0.00339 0.00162 " pathEditMode="relative" rAng="0" ptsTypes="AAAAAAAAAAAAA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0.59818 4.44444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0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7.40741E-7 L -0.59818 -7.40741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7.40741E-7 L -0.59818 7.40741E-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54265" y="2061090"/>
            <a:ext cx="682262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</a:rPr>
              <a:t>Do ~ While</a:t>
            </a:r>
            <a:r>
              <a:rPr lang="ko-KR" altLang="en-US" sz="5400" dirty="0" smtClean="0">
                <a:solidFill>
                  <a:schemeClr val="bg1"/>
                </a:solidFill>
              </a:rPr>
              <a:t>문은</a:t>
            </a:r>
            <a:endParaRPr lang="en-US" altLang="ko-KR" sz="5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일단 실행해보고 본다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다시 반복할 지 여부는 그 뒤에 판단한다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8"/>
          <a:stretch/>
        </p:blipFill>
        <p:spPr bwMode="auto">
          <a:xfrm>
            <a:off x="598789" y="1323394"/>
            <a:ext cx="4786011" cy="3563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TextBox 4"/>
          <p:cNvSpPr txBox="1"/>
          <p:nvPr/>
        </p:nvSpPr>
        <p:spPr>
          <a:xfrm>
            <a:off x="5820228" y="3994022"/>
            <a:ext cx="6223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000"/>
                </a:solidFill>
              </a:rPr>
              <a:t>고로</a:t>
            </a:r>
            <a:r>
              <a:rPr lang="en-US" altLang="ko-KR" sz="20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2000" b="1" dirty="0" smtClean="0">
                <a:solidFill>
                  <a:srgbClr val="FFC000"/>
                </a:solidFill>
              </a:rPr>
              <a:t>조건식이 참이든</a:t>
            </a:r>
            <a:r>
              <a:rPr lang="en-US" altLang="ko-KR" sz="2000" b="1" dirty="0" smtClean="0">
                <a:solidFill>
                  <a:srgbClr val="FFC000"/>
                </a:solidFill>
              </a:rPr>
              <a:t>, </a:t>
            </a:r>
            <a:r>
              <a:rPr lang="ko-KR" altLang="en-US" sz="2000" b="1" dirty="0" smtClean="0">
                <a:solidFill>
                  <a:srgbClr val="FFC000"/>
                </a:solidFill>
              </a:rPr>
              <a:t>거짓이든</a:t>
            </a:r>
            <a:endParaRPr lang="en-US" altLang="ko-KR" sz="2000" b="1" dirty="0" smtClean="0">
              <a:solidFill>
                <a:srgbClr val="FFC000"/>
              </a:solidFill>
            </a:endParaRPr>
          </a:p>
          <a:p>
            <a:r>
              <a:rPr lang="ko-KR" altLang="en-US" sz="2000" b="1" dirty="0" smtClean="0">
                <a:solidFill>
                  <a:srgbClr val="FFC000"/>
                </a:solidFill>
              </a:rPr>
              <a:t>명령문이 적어도 무조건 한번 실행된다</a:t>
            </a:r>
            <a:r>
              <a:rPr lang="en-US" altLang="ko-KR" sz="2000" b="1" dirty="0" smtClean="0">
                <a:solidFill>
                  <a:srgbClr val="FFC000"/>
                </a:solidFill>
              </a:rPr>
              <a:t>.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113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-0.59817 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0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5.55112E-17 L -0.59818 5.55112E-1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0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4.07407E-6 L -0.59818 4.07407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/>
          <p:cNvCxnSpPr>
            <a:stCxn id="6" idx="2"/>
            <a:endCxn id="11" idx="0"/>
          </p:cNvCxnSpPr>
          <p:nvPr/>
        </p:nvCxnSpPr>
        <p:spPr>
          <a:xfrm flipH="1">
            <a:off x="3316939" y="2180437"/>
            <a:ext cx="2" cy="2224350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rgbClr val="FF0000"/>
                </a:gs>
                <a:gs pos="100000">
                  <a:srgbClr val="C00000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31187" y="478905"/>
            <a:ext cx="75296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Mission (</a:t>
            </a:r>
            <a:r>
              <a:rPr lang="en-US" altLang="ko-KR" sz="3200" dirty="0">
                <a:solidFill>
                  <a:schemeClr val="bg1"/>
                </a:solidFill>
              </a:rPr>
              <a:t>p</a:t>
            </a:r>
            <a:r>
              <a:rPr lang="en-US" altLang="ko-KR" sz="3200" dirty="0" smtClean="0">
                <a:solidFill>
                  <a:schemeClr val="bg1"/>
                </a:solidFill>
              </a:rPr>
              <a:t>130)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For </a:t>
            </a:r>
            <a:r>
              <a:rPr lang="ko-KR" altLang="en-US" dirty="0" smtClean="0">
                <a:solidFill>
                  <a:schemeClr val="bg1"/>
                </a:solidFill>
              </a:rPr>
              <a:t>문을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활용하여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부터 </a:t>
            </a:r>
            <a:r>
              <a:rPr lang="en-US" altLang="ko-KR" dirty="0" smtClean="0">
                <a:solidFill>
                  <a:schemeClr val="bg1"/>
                </a:solidFill>
              </a:rPr>
              <a:t>N</a:t>
            </a:r>
            <a:r>
              <a:rPr lang="ko-KR" altLang="en-US" dirty="0" smtClean="0">
                <a:solidFill>
                  <a:schemeClr val="bg1"/>
                </a:solidFill>
              </a:rPr>
              <a:t>까지의 합을 구하는 프로그램을 작성하시오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순서도: 수행의 시작/종료 5"/>
          <p:cNvSpPr/>
          <p:nvPr/>
        </p:nvSpPr>
        <p:spPr>
          <a:xfrm>
            <a:off x="2254623" y="1633589"/>
            <a:ext cx="2124635" cy="546848"/>
          </a:xfrm>
          <a:prstGeom prst="flowChartTerminator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n>
                  <a:solidFill>
                    <a:sysClr val="windowText" lastClr="000000"/>
                  </a:solidFill>
                </a:ln>
              </a:rPr>
              <a:t>START</a:t>
            </a:r>
            <a:endParaRPr lang="ko-KR" altLang="en-US" sz="20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순서도: 준비 6"/>
          <p:cNvSpPr/>
          <p:nvPr/>
        </p:nvSpPr>
        <p:spPr>
          <a:xfrm>
            <a:off x="2043951" y="2446455"/>
            <a:ext cx="2545979" cy="713150"/>
          </a:xfrm>
          <a:prstGeom prst="flowChartPreparation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n>
                  <a:solidFill>
                    <a:sysClr val="windowText" lastClr="000000"/>
                  </a:solidFill>
                </a:ln>
              </a:rPr>
              <a:t>int</a:t>
            </a:r>
            <a:r>
              <a:rPr lang="en-US" altLang="ko-KR" b="1" dirty="0">
                <a:ln>
                  <a:solidFill>
                    <a:sysClr val="windowText" lastClr="000000"/>
                  </a:solidFill>
                </a:ln>
              </a:rPr>
              <a:t> count, N,</a:t>
            </a:r>
          </a:p>
          <a:p>
            <a:pPr algn="ctr"/>
            <a:r>
              <a:rPr lang="en-US" altLang="ko-KR" b="1" dirty="0">
                <a:ln>
                  <a:solidFill>
                    <a:sysClr val="windowText" lastClr="000000"/>
                  </a:solidFill>
                </a:ln>
              </a:rPr>
              <a:t>sum = 0</a:t>
            </a:r>
          </a:p>
        </p:txBody>
      </p:sp>
      <p:sp>
        <p:nvSpPr>
          <p:cNvPr id="8" name="순서도: 데이터 7"/>
          <p:cNvSpPr/>
          <p:nvPr/>
        </p:nvSpPr>
        <p:spPr>
          <a:xfrm>
            <a:off x="2149286" y="3486361"/>
            <a:ext cx="2335308" cy="654423"/>
          </a:xfrm>
          <a:prstGeom prst="flowChartInputOutpu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n>
                  <a:solidFill>
                    <a:sysClr val="windowText" lastClr="000000"/>
                  </a:solidFill>
                </a:ln>
              </a:rPr>
              <a:t>Read</a:t>
            </a: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/>
                  </a:solidFill>
                </a:ln>
              </a:rPr>
              <a:t>N</a:t>
            </a:r>
            <a:endParaRPr lang="ko-KR" altLang="en-US" sz="20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2149286" y="4404787"/>
            <a:ext cx="2335306" cy="1604682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2149286" y="4404787"/>
            <a:ext cx="2335306" cy="29674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ln>
                  <a:solidFill>
                    <a:sysClr val="windowText" lastClr="000000"/>
                  </a:solidFill>
                </a:ln>
              </a:rPr>
              <a:t>c</a:t>
            </a:r>
            <a:r>
              <a:rPr lang="en-US" altLang="ko-KR" sz="1100" b="1" dirty="0" smtClean="0">
                <a:ln>
                  <a:solidFill>
                    <a:sysClr val="windowText" lastClr="000000"/>
                  </a:solidFill>
                </a:ln>
              </a:rPr>
              <a:t>ount = 1, &lt;=N, +1</a:t>
            </a:r>
            <a:endParaRPr lang="ko-KR" altLang="en-US" sz="11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2279278" y="5121963"/>
            <a:ext cx="2099980" cy="467076"/>
          </a:xfrm>
          <a:prstGeom prst="flowChartProcess">
            <a:avLst/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ysClr val="windowText" lastClr="000000"/>
                  </a:solidFill>
                </a:ln>
              </a:rPr>
              <a:t>sum = sum + count</a:t>
            </a:r>
            <a:endParaRPr lang="ko-KR" altLang="en-US" sz="14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순서도: 데이터 13"/>
          <p:cNvSpPr/>
          <p:nvPr/>
        </p:nvSpPr>
        <p:spPr>
          <a:xfrm>
            <a:off x="6797486" y="1784731"/>
            <a:ext cx="2335308" cy="654423"/>
          </a:xfrm>
          <a:prstGeom prst="flowChartInputOutpu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n>
                  <a:solidFill>
                    <a:sysClr val="windowText" lastClr="000000"/>
                  </a:solidFill>
                </a:ln>
              </a:rPr>
              <a:t>Write</a:t>
            </a:r>
          </a:p>
          <a:p>
            <a:pPr algn="ctr"/>
            <a:r>
              <a:rPr lang="en-US" altLang="ko-KR" sz="2000" b="1" dirty="0" smtClean="0">
                <a:ln>
                  <a:solidFill>
                    <a:sysClr val="windowText" lastClr="000000"/>
                  </a:solidFill>
                </a:ln>
              </a:rPr>
              <a:t>sum</a:t>
            </a:r>
            <a:endParaRPr lang="ko-KR" altLang="en-US" sz="20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" name="순서도: 수행의 시작/종료 14"/>
          <p:cNvSpPr/>
          <p:nvPr/>
        </p:nvSpPr>
        <p:spPr>
          <a:xfrm>
            <a:off x="6902824" y="2800230"/>
            <a:ext cx="2124635" cy="546848"/>
          </a:xfrm>
          <a:prstGeom prst="flowChartTerminator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n>
                  <a:solidFill>
                    <a:sysClr val="windowText" lastClr="000000"/>
                  </a:solidFill>
                </a:ln>
              </a:rPr>
              <a:t>END</a:t>
            </a:r>
            <a:endParaRPr lang="ko-KR" altLang="en-US" sz="2000" b="1" dirty="0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9" name="꺾인 연결선 18"/>
          <p:cNvCxnSpPr>
            <a:stCxn id="10" idx="3"/>
            <a:endCxn id="14" idx="2"/>
          </p:cNvCxnSpPr>
          <p:nvPr/>
        </p:nvCxnSpPr>
        <p:spPr>
          <a:xfrm flipV="1">
            <a:off x="4484592" y="2111943"/>
            <a:ext cx="2546425" cy="3095185"/>
          </a:xfrm>
          <a:prstGeom prst="bentConnector3">
            <a:avLst/>
          </a:prstGeom>
          <a:ln w="28575">
            <a:gradFill>
              <a:gsLst>
                <a:gs pos="79000">
                  <a:schemeClr val="accent1">
                    <a:lumMod val="5000"/>
                    <a:lumOff val="95000"/>
                  </a:schemeClr>
                </a:gs>
                <a:gs pos="0">
                  <a:srgbClr val="C00000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4" idx="4"/>
            <a:endCxn id="15" idx="0"/>
          </p:cNvCxnSpPr>
          <p:nvPr/>
        </p:nvCxnSpPr>
        <p:spPr>
          <a:xfrm>
            <a:off x="7965140" y="2439154"/>
            <a:ext cx="2" cy="361076"/>
          </a:xfrm>
          <a:prstGeom prst="straightConnector1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rgbClr val="FF0000"/>
                </a:gs>
                <a:gs pos="100000">
                  <a:srgbClr val="C00000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92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"/>
                            </p:stCondLst>
                            <p:childTnLst>
                              <p:par>
                                <p:cTn id="5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/>
          <p:cNvCxnSpPr>
            <a:stCxn id="5" idx="2"/>
            <a:endCxn id="12" idx="0"/>
          </p:cNvCxnSpPr>
          <p:nvPr/>
        </p:nvCxnSpPr>
        <p:spPr>
          <a:xfrm flipH="1">
            <a:off x="1666761" y="1063417"/>
            <a:ext cx="2" cy="3965804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5" name="순서도: 수행의 시작/종료 4"/>
          <p:cNvSpPr/>
          <p:nvPr/>
        </p:nvSpPr>
        <p:spPr>
          <a:xfrm>
            <a:off x="854243" y="635000"/>
            <a:ext cx="1625039" cy="428417"/>
          </a:xfrm>
          <a:prstGeom prst="flowChartTermina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START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순서도: 준비 5"/>
          <p:cNvSpPr/>
          <p:nvPr/>
        </p:nvSpPr>
        <p:spPr>
          <a:xfrm>
            <a:off x="693109" y="1271823"/>
            <a:ext cx="1947306" cy="558703"/>
          </a:xfrm>
          <a:prstGeom prst="flowChartPreparation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int</a:t>
            </a:r>
            <a:r>
              <a:rPr lang="en-US" altLang="ko-KR" sz="1200" b="1" dirty="0">
                <a:solidFill>
                  <a:schemeClr val="bg1"/>
                </a:solidFill>
              </a:rPr>
              <a:t> count, N,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sum = 0</a:t>
            </a:r>
          </a:p>
        </p:txBody>
      </p:sp>
      <p:sp>
        <p:nvSpPr>
          <p:cNvPr id="7" name="순서도: 데이터 6"/>
          <p:cNvSpPr/>
          <p:nvPr/>
        </p:nvSpPr>
        <p:spPr>
          <a:xfrm>
            <a:off x="773675" y="2086516"/>
            <a:ext cx="1786173" cy="512694"/>
          </a:xfrm>
          <a:prstGeom prst="flowChartInputOutput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Read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순서도: 처리 7"/>
          <p:cNvSpPr/>
          <p:nvPr/>
        </p:nvSpPr>
        <p:spPr>
          <a:xfrm>
            <a:off x="773675" y="2806039"/>
            <a:ext cx="1786172" cy="1257155"/>
          </a:xfrm>
          <a:prstGeom prst="flowChartProcess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773675" y="2806039"/>
            <a:ext cx="1786172" cy="232480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</a:rPr>
              <a:t>c</a:t>
            </a:r>
            <a:r>
              <a:rPr lang="en-US" altLang="ko-KR" sz="900" b="1" dirty="0" smtClean="0">
                <a:solidFill>
                  <a:schemeClr val="bg1"/>
                </a:solidFill>
              </a:rPr>
              <a:t>ount = 1, &lt;=N, +1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873100" y="3367896"/>
            <a:ext cx="1606181" cy="365921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sum = sum + count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1" name="순서도: 데이터 10"/>
          <p:cNvSpPr/>
          <p:nvPr/>
        </p:nvSpPr>
        <p:spPr>
          <a:xfrm>
            <a:off x="773673" y="4233649"/>
            <a:ext cx="1786173" cy="512694"/>
          </a:xfrm>
          <a:prstGeom prst="flowChartInputOutput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Write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sum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순서도: 수행의 시작/종료 11"/>
          <p:cNvSpPr/>
          <p:nvPr/>
        </p:nvSpPr>
        <p:spPr>
          <a:xfrm>
            <a:off x="854241" y="5029221"/>
            <a:ext cx="1625039" cy="428417"/>
          </a:xfrm>
          <a:prstGeom prst="flowChartTermina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END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34201" y="187558"/>
            <a:ext cx="6109974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20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000" b="1" dirty="0" err="1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stdio.h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569DD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20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main()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569DD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20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count, N, sum = </a:t>
            </a:r>
            <a:r>
              <a:rPr lang="en-US" altLang="ko-KR" sz="2000" b="1" dirty="0">
                <a:solidFill>
                  <a:srgbClr val="B5CEA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"1~N</a:t>
            </a:r>
            <a:r>
              <a:rPr lang="ko-KR" altLang="en-US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까지의 합을 구하는 프로그램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"\n N="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scanf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"%</a:t>
            </a:r>
            <a:r>
              <a:rPr lang="en-US" altLang="ko-KR" sz="2000" b="1" dirty="0" err="1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d"</a:t>
            </a:r>
            <a:r>
              <a:rPr lang="en-US" altLang="ko-KR" sz="20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000" b="1" dirty="0" err="1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&amp;N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569DD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20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(count = </a:t>
            </a:r>
            <a:r>
              <a:rPr lang="en-US" altLang="ko-KR" sz="2000" b="1" dirty="0">
                <a:solidFill>
                  <a:srgbClr val="B5CEA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count &lt;= N; count++)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sum += count;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"\n1 ~ %d </a:t>
            </a:r>
            <a:r>
              <a:rPr lang="ko-KR" altLang="en-US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까지의 합 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%d \n"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N, sum);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0" b="1" dirty="0">
              <a:solidFill>
                <a:srgbClr val="C8C8C8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0" name="순서도: 처리 19"/>
          <p:cNvSpPr/>
          <p:nvPr/>
        </p:nvSpPr>
        <p:spPr>
          <a:xfrm>
            <a:off x="4353631" y="1644518"/>
            <a:ext cx="2985774" cy="441998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처리 20"/>
          <p:cNvSpPr/>
          <p:nvPr/>
        </p:nvSpPr>
        <p:spPr>
          <a:xfrm>
            <a:off x="693109" y="1209311"/>
            <a:ext cx="1947306" cy="670376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처리 21"/>
          <p:cNvSpPr/>
          <p:nvPr/>
        </p:nvSpPr>
        <p:spPr>
          <a:xfrm>
            <a:off x="4353633" y="2999304"/>
            <a:ext cx="2132892" cy="441998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693108" y="2014768"/>
            <a:ext cx="1947306" cy="670376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처리 23"/>
          <p:cNvSpPr/>
          <p:nvPr/>
        </p:nvSpPr>
        <p:spPr>
          <a:xfrm>
            <a:off x="693108" y="2749829"/>
            <a:ext cx="1947306" cy="1397885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처리 24"/>
          <p:cNvSpPr/>
          <p:nvPr/>
        </p:nvSpPr>
        <p:spPr>
          <a:xfrm>
            <a:off x="4353632" y="3512817"/>
            <a:ext cx="5018967" cy="1754507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처리 25"/>
          <p:cNvSpPr/>
          <p:nvPr/>
        </p:nvSpPr>
        <p:spPr>
          <a:xfrm>
            <a:off x="702537" y="4171735"/>
            <a:ext cx="1947306" cy="670376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처리 26"/>
          <p:cNvSpPr/>
          <p:nvPr/>
        </p:nvSpPr>
        <p:spPr>
          <a:xfrm>
            <a:off x="4353631" y="5311282"/>
            <a:ext cx="5904793" cy="422768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1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23964"/>
            <a:ext cx="10182225" cy="5330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1861" y="59055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따란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03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 íì¸ ë¤ì´ê°ëë¤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2658609"/>
            <a:ext cx="809625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6" y="297542"/>
            <a:ext cx="11563134" cy="18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9" y="1966687"/>
            <a:ext cx="11772588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70936" b="25991"/>
          <a:stretch/>
        </p:blipFill>
        <p:spPr>
          <a:xfrm>
            <a:off x="1783970" y="412034"/>
            <a:ext cx="8481186" cy="45663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490" y="5275943"/>
            <a:ext cx="2682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</a:rPr>
              <a:t>#</a:t>
            </a:r>
            <a:r>
              <a:rPr lang="ko-KR" altLang="en-US" sz="5400" dirty="0" smtClean="0">
                <a:solidFill>
                  <a:schemeClr val="bg1"/>
                </a:solidFill>
              </a:rPr>
              <a:t>성공적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64458" y="2223410"/>
            <a:ext cx="406348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ln w="57150">
                  <a:gradFill>
                    <a:gsLst>
                      <a:gs pos="0">
                        <a:srgbClr val="1E1E1E"/>
                      </a:gs>
                      <a:gs pos="34000">
                        <a:srgbClr val="2300F4"/>
                      </a:gs>
                      <a:gs pos="47724">
                        <a:srgbClr val="0070C0"/>
                      </a:gs>
                      <a:gs pos="58000">
                        <a:srgbClr val="00B050"/>
                      </a:gs>
                      <a:gs pos="71000">
                        <a:srgbClr val="FFFF00"/>
                      </a:gs>
                      <a:gs pos="81000">
                        <a:srgbClr val="FF0000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OHHHHHHHHHHHHHHHHHHHHHHHHHHHHHHHHHHHHHHHHHHHH</a:t>
            </a:r>
            <a:endParaRPr lang="ko-KR" altLang="en-US" sz="8800" dirty="0">
              <a:ln w="57150">
                <a:gradFill>
                  <a:gsLst>
                    <a:gs pos="0">
                      <a:srgbClr val="1E1E1E"/>
                    </a:gs>
                    <a:gs pos="34000">
                      <a:srgbClr val="2300F4"/>
                    </a:gs>
                    <a:gs pos="47724">
                      <a:srgbClr val="0070C0"/>
                    </a:gs>
                    <a:gs pos="58000">
                      <a:srgbClr val="00B050"/>
                    </a:gs>
                    <a:gs pos="71000">
                      <a:srgbClr val="FFFF00"/>
                    </a:gs>
                    <a:gs pos="81000">
                      <a:srgbClr val="FF0000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 rot="19835786">
            <a:off x="11144916" y="-11328380"/>
            <a:ext cx="343510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ln w="57150">
                  <a:gradFill>
                    <a:gsLst>
                      <a:gs pos="0">
                        <a:srgbClr val="1E1E1E"/>
                      </a:gs>
                      <a:gs pos="34000">
                        <a:srgbClr val="2300F4"/>
                      </a:gs>
                      <a:gs pos="47724">
                        <a:srgbClr val="0070C0"/>
                      </a:gs>
                      <a:gs pos="58000">
                        <a:srgbClr val="00B050"/>
                      </a:gs>
                      <a:gs pos="71000">
                        <a:srgbClr val="FFFF00"/>
                      </a:gs>
                      <a:gs pos="81000">
                        <a:srgbClr val="FF0000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OHHHHHHHHHHHHHHHHHHHHHHHHHHHHHHHHHHHHH</a:t>
            </a:r>
            <a:endParaRPr lang="ko-KR" altLang="en-US" sz="8800" dirty="0">
              <a:ln w="57150">
                <a:gradFill>
                  <a:gsLst>
                    <a:gs pos="0">
                      <a:srgbClr val="1E1E1E"/>
                    </a:gs>
                    <a:gs pos="34000">
                      <a:srgbClr val="2300F4"/>
                    </a:gs>
                    <a:gs pos="47724">
                      <a:srgbClr val="0070C0"/>
                    </a:gs>
                    <a:gs pos="58000">
                      <a:srgbClr val="00B050"/>
                    </a:gs>
                    <a:gs pos="71000">
                      <a:srgbClr val="FFFF00"/>
                    </a:gs>
                    <a:gs pos="81000">
                      <a:srgbClr val="FF0000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3805566">
            <a:off x="154149" y="17002271"/>
            <a:ext cx="234955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ln w="57150">
                  <a:gradFill>
                    <a:gsLst>
                      <a:gs pos="0">
                        <a:srgbClr val="1E1E1E"/>
                      </a:gs>
                      <a:gs pos="34000">
                        <a:srgbClr val="2300F4"/>
                      </a:gs>
                      <a:gs pos="47724">
                        <a:srgbClr val="0070C0"/>
                      </a:gs>
                      <a:gs pos="58000">
                        <a:srgbClr val="00B050"/>
                      </a:gs>
                      <a:gs pos="71000">
                        <a:srgbClr val="FFFF00"/>
                      </a:gs>
                      <a:gs pos="81000">
                        <a:srgbClr val="FF0000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WWOOOOOOOOOOOOOOOWWWWWW</a:t>
            </a:r>
            <a:endParaRPr lang="ko-KR" altLang="en-US" sz="8800" dirty="0">
              <a:ln w="57150">
                <a:gradFill>
                  <a:gsLst>
                    <a:gs pos="0">
                      <a:srgbClr val="1E1E1E"/>
                    </a:gs>
                    <a:gs pos="34000">
                      <a:srgbClr val="2300F4"/>
                    </a:gs>
                    <a:gs pos="47724">
                      <a:srgbClr val="0070C0"/>
                    </a:gs>
                    <a:gs pos="58000">
                      <a:srgbClr val="00B050"/>
                    </a:gs>
                    <a:gs pos="71000">
                      <a:srgbClr val="FFFF00"/>
                    </a:gs>
                    <a:gs pos="81000">
                      <a:srgbClr val="FF0000"/>
                    </a:gs>
                  </a:gsLst>
                  <a:lin ang="5400000" scaled="1"/>
                </a:gradFill>
              </a:ln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54" name="Picture 6" descr="MLG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3365">
            <a:off x="5271839" y="2801675"/>
            <a:ext cx="7068658" cy="278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ritos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30" y="3789480"/>
            <a:ext cx="1739654" cy="25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ountain dew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399" y="3789480"/>
            <a:ext cx="2638653" cy="263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lg sunglass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371" y="-2794382"/>
            <a:ext cx="8389257" cy="3821154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rot="20995870">
            <a:off x="1223982" y="1316019"/>
            <a:ext cx="75135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ln w="57150">
                  <a:gradFill>
                    <a:gsLst>
                      <a:gs pos="29000">
                        <a:srgbClr val="2929FF"/>
                      </a:gs>
                      <a:gs pos="46000">
                        <a:srgbClr val="00B050"/>
                      </a:gs>
                      <a:gs pos="65000">
                        <a:srgbClr val="FFC000"/>
                      </a:gs>
                      <a:gs pos="77000">
                        <a:srgbClr val="FF2121"/>
                      </a:gs>
                      <a:gs pos="10000">
                        <a:srgbClr val="6900F4"/>
                      </a:gs>
                    </a:gsLst>
                    <a:lin ang="5400000" scaled="1"/>
                  </a:gradFill>
                </a:ln>
                <a:gradFill>
                  <a:gsLst>
                    <a:gs pos="22000">
                      <a:srgbClr val="FF2121"/>
                    </a:gs>
                    <a:gs pos="35000">
                      <a:srgbClr val="FFC000"/>
                    </a:gs>
                    <a:gs pos="86239">
                      <a:srgbClr val="6900F4"/>
                    </a:gs>
                    <a:gs pos="67890">
                      <a:srgbClr val="2300F4"/>
                    </a:gs>
                    <a:gs pos="53000">
                      <a:schemeClr val="accent6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OMG!!!!!!!!1</a:t>
            </a:r>
            <a:endParaRPr lang="ko-KR" altLang="en-US" sz="8800" dirty="0">
              <a:ln w="57150">
                <a:gradFill>
                  <a:gsLst>
                    <a:gs pos="29000">
                      <a:srgbClr val="2929FF"/>
                    </a:gs>
                    <a:gs pos="46000">
                      <a:srgbClr val="00B050"/>
                    </a:gs>
                    <a:gs pos="65000">
                      <a:srgbClr val="FFC000"/>
                    </a:gs>
                    <a:gs pos="77000">
                      <a:srgbClr val="FF2121"/>
                    </a:gs>
                    <a:gs pos="10000">
                      <a:srgbClr val="6900F4"/>
                    </a:gs>
                  </a:gsLst>
                  <a:lin ang="5400000" scaled="1"/>
                </a:gradFill>
              </a:ln>
              <a:gradFill>
                <a:gsLst>
                  <a:gs pos="22000">
                    <a:srgbClr val="FF2121"/>
                  </a:gs>
                  <a:gs pos="35000">
                    <a:srgbClr val="FFC000"/>
                  </a:gs>
                  <a:gs pos="86239">
                    <a:srgbClr val="6900F4"/>
                  </a:gs>
                  <a:gs pos="67890">
                    <a:srgbClr val="2300F4"/>
                  </a:gs>
                  <a:gs pos="53000">
                    <a:schemeClr val="accent6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23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4.52955 3.7037E-7 " pathEditMode="relative" rAng="0" ptsTypes="AA">
                                      <p:cBhvr>
                                        <p:cTn id="6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484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HHHHHH - SUPA HOT FIRE (SOUND EFFECT)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6.25E-7 0.00023 C -0.00026 -0.00162 -0.00078 -0.00325 -0.00078 -0.00487 C -0.00078 -0.00556 -6.25E-7 -0.0044 -6.25E-7 -0.00371 C -6.25E-7 -0.00325 -0.00039 -0.00278 -0.00052 -0.00209 C -0.00026 -0.00162 0.00026 -0.00139 0.00026 -0.00047 C 0.00026 4.44444E-6 -0.00026 -0.00024 -0.00052 4.44444E-6 C -0.00078 0.00023 -0.00104 0.00069 -0.0013 0.00092 C -0.00143 0.00046 -0.00143 4.44444E-6 -0.00156 -0.00047 C -0.00169 -0.00116 -0.00234 -0.00209 -0.00208 -0.00209 C -0.00169 -0.00232 -0.00117 -0.00139 -0.00078 -0.00116 C -0.00065 -0.0007 -0.0013 -0.00139 -0.00156 -0.00162 C -0.00169 -0.00232 -0.00208 -0.00348 -0.00182 -0.00371 C -0.00156 -0.00417 -0.00065 -0.0007 -0.00052 -0.00047 C -0.00026 -0.00024 0.00052 4.44444E-6 0.00026 4.44444E-6 C -0.00026 4.44444E-6 -0.00065 -0.00047 -0.00104 -0.00047 C -0.00091 -0.00186 -0.00078 -0.00301 -0.00078 -0.0044 C -0.00078 -0.00556 -0.00065 -0.00186 -0.00104 -0.00116 C -0.0013 -0.00047 -0.00169 -0.00139 -0.00208 -0.00162 C -0.00182 -0.00209 -0.0013 -0.00209 -0.0013 -0.00278 C -0.0013 -0.00325 -0.00234 -0.00255 -0.00208 -0.00209 C -0.00169 -0.00116 -0.00104 -0.00116 -0.00052 -0.00047 C -0.00026 -0.00024 0.00052 0.00023 0.00026 0.00046 C -0.00026 0.00092 -0.00078 0.00023 -0.0013 4.44444E-6 C -0.00143 -0.00047 -0.00143 -0.00116 -0.00156 -0.00162 C -0.00195 -0.00301 -0.0026 -0.00348 -0.00312 -0.0044 C -0.00299 -0.00463 -0.00156 -0.00602 -0.00156 -0.00371 C -0.00156 -0.00232 -0.00208 -0.00116 -0.00234 4.44444E-6 C -0.00234 0.00023 -0.00417 -0.00162 -0.00286 -0.00278 C -0.00247 -0.00301 -0.00221 -0.00232 -0.00182 -0.00209 C -0.00117 -0.00139 -6.25E-7 4.44444E-6 0.00052 0.00162 C 0.00065 0.00208 0.00065 0.00254 0.00091 0.00324 C 0.00039 0.00347 -6.25E-7 0.00416 -0.00026 0.00393 C -0.00117 0.00324 -0.00169 0.00138 -0.00208 4.44444E-6 C -0.00169 -0.00024 -0.0013 -0.0007 -0.00078 -0.00047 C -0.00052 -0.00047 -6.25E-7 0.00069 -0.00026 0.00092 C -0.00065 0.00162 -0.00117 0.00069 -0.00156 0.00046 C -0.00182 0.00023 -0.00208 4.44444E-6 -0.00234 -0.00047 C -0.00273 -0.00139 -0.00273 -0.00301 -0.00234 -0.00371 C -0.00221 -0.00417 -0.00182 -0.00417 -0.00156 -0.0044 C -0.00169 -0.00371 -0.00169 -0.00325 -0.00182 -0.00278 C -0.00195 -0.00209 -0.00182 -0.00093 -0.00208 -0.00047 C -0.00234 4.44444E-6 -0.00286 -0.00024 -0.00312 4.44444E-6 C -0.00312 -0.00047 -0.00365 -0.00116 -0.00338 -0.00162 C -0.00299 -0.00301 -0.00169 -0.00186 -0.0013 -0.00162 C -0.00156 -0.00116 -0.00182 -0.0007 -0.00208 -0.00047 C -0.00286 -0.00047 -0.00351 -0.00139 -0.00378 -0.00209 C -0.00351 -0.0051 -0.00365 -0.00556 -0.00104 -0.00278 C -0.00065 -0.00232 -0.00039 0.00092 -0.00026 0.00162 C -0.00052 0.00324 -0.00039 0.00578 -0.00156 0.00254 C -0.00182 0.00231 -0.00169 0.00115 -0.00182 0.00046 C -0.00208 4.44444E-6 -0.00234 0.00023 -0.0026 4.44444E-6 C -0.00286 -0.00116 -0.00312 -0.00255 -0.0026 -0.00371 C -0.00234 -0.0044 -0.00195 -0.00417 -0.00156 -0.0044 C -0.00182 -0.00371 -0.00221 -0.00348 -0.00234 -0.00278 C -0.00286 -0.00047 -0.00286 4.44444E-6 -0.00286 0.00162 L -0.00338 0.00162 " pathEditMode="relative" rAng="0" ptsTypes="AAAAAAAAAAAAAAAAAAAAAAAAAAAAAAAAAAAAAAAAAAAAAAAAAAAA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2.91667E-6 -4.44444E-6 C -0.00026 -0.00162 -0.00078 -0.00324 -0.00078 -0.00486 C -0.00078 -0.00555 2.91667E-6 -0.00439 2.91667E-6 -0.0037 C 2.91667E-6 -0.00324 -0.00039 -0.00277 -0.00052 -0.00208 C -0.00026 -0.00162 0.00026 -0.00138 0.00026 -0.00046 C 0.00026 -4.44444E-6 -0.00026 -0.00023 -0.00052 -4.44444E-6 C -0.00078 0.00024 -0.00104 0.0007 -0.0013 0.00093 C -0.00144 0.00047 -0.00144 -4.44444E-6 -0.00157 -0.00046 C -0.0017 -0.00115 -0.00235 -0.00208 -0.00209 -0.00208 C -0.0017 -0.00231 -0.00117 -0.00138 -0.00078 -0.00115 C -0.00065 -0.00069 -0.0013 -0.00138 -0.00157 -0.00162 C -0.0017 -0.00231 -0.00209 -0.00347 -0.00183 -0.0037 C -0.00157 -0.00416 -0.00065 -0.00069 -0.00052 -0.00046 C -0.00026 -0.00023 0.00052 -4.44444E-6 0.00026 -4.44444E-6 C -0.00026 -4.44444E-6 -0.00065 -0.00046 -0.00104 -0.00046 C -0.00091 -0.00185 -0.00078 -0.003 -0.00078 -0.00439 C -0.00078 -0.00555 -0.00065 -0.00185 -0.00104 -0.00115 C -0.0013 -0.00046 -0.0017 -0.00138 -0.00209 -0.00162 C -0.00183 -0.00208 -0.0013 -0.00208 -0.0013 -0.00277 C -0.0013 -0.00324 -0.00235 -0.00254 -0.00209 -0.00208 C -0.0017 -0.00115 -0.00104 -0.00115 -0.00052 -0.00046 C -0.00026 -0.00023 0.00052 0.00024 0.00026 0.00047 C -0.00026 0.00093 -0.00078 0.00024 -0.0013 -4.44444E-6 C -0.00144 -0.00046 -0.00144 -0.00115 -0.00157 -0.00162 C -0.00196 -0.003 -0.00261 -0.00347 -0.00313 -0.00439 C -0.003 -0.00463 -0.00157 -0.00601 -0.00157 -0.0037 C -0.00157 -0.00231 -0.00209 -0.00115 -0.00235 -4.44444E-6 C -0.00235 -4.44444E-6 -0.00417 -0.00162 -0.00287 -0.00277 C -0.00248 -0.003 -0.00222 -0.00231 -0.00183 -0.00208 C -0.00117 -0.00138 2.91667E-6 -4.44444E-6 0.00052 0.00162 C 0.00065 0.00209 0.00065 0.00255 0.00091 0.00325 C 0.00039 0.00348 2.91667E-6 0.00417 -0.00026 0.00394 C -0.00117 0.00325 -0.0017 0.00139 -0.00209 -4.44444E-6 C -0.0017 -0.00023 -0.0013 -0.00069 -0.00078 -0.00046 C -0.00052 -0.00046 2.91667E-6 0.0007 -0.00026 0.00093 C -0.00065 0.00162 -0.00117 0.0007 -0.00157 0.00047 C -0.00183 0.00024 -0.00209 -4.44444E-6 -0.00235 -0.00046 C -0.00274 -0.00138 -0.00274 -0.003 -0.00235 -0.0037 C -0.00222 -0.00416 -0.00183 -0.00416 -0.00157 -0.00439 C -0.0017 -0.0037 -0.0017 -0.00324 -0.00183 -0.00277 C -0.00196 -0.00208 -0.00183 -0.00092 -0.00209 -0.00046 C -0.00235 -4.44444E-6 -0.00287 -0.00023 -0.00313 -4.44444E-6 C -0.00313 -0.00046 -0.00365 -0.00115 -0.00339 -0.00162 C -0.003 -0.003 -0.0017 -0.00185 -0.0013 -0.00162 C -0.00157 -0.00115 -0.00183 -0.00069 -0.00209 -0.00046 C -0.00287 -0.00046 -0.00352 -0.00138 -0.00378 -0.00208 C -0.00352 -0.00509 -0.00365 -0.00555 -0.00104 -0.00277 C -0.00065 -0.00231 -0.00039 0.00093 -0.00026 0.00162 C -0.00052 0.00325 -0.00039 0.00579 -0.00157 0.00255 C -0.00183 0.00232 -0.0017 0.00116 -0.00183 0.00047 C -0.00209 -4.44444E-6 -0.00235 0.00024 -0.00261 -4.44444E-6 C -0.00287 -0.00115 -0.00313 -0.00254 -0.00261 -0.0037 C -0.00235 -0.00439 -0.00196 -0.00416 -0.00157 -0.00439 C -0.00183 -0.0037 -0.00222 -0.00347 -0.00235 -0.00277 C -0.00287 -0.00046 -0.00287 -4.44444E-6 -0.00287 0.00162 L -0.00339 0.00162 " pathEditMode="relative" rAng="0" ptsTypes="AAAAAAAAAAAAAAAAAAAAAAAAAAAAAAAAAAAAAAAAAAAAAAAAAAAAAAA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54167E-6 -3.7037E-6 L -4.12279 4.05 " pathEditMode="relative" rAng="0" ptsTypes="AA">
                                      <p:cBhvr>
                                        <p:cTn id="12" dur="2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146" y="20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7.40741E-7 L -1.2845 -4.54005 " pathEditMode="relative" rAng="0" ptsTypes="AA">
                                      <p:cBhvr>
                                        <p:cTn id="14" dur="2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32" y="-22701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3.54167E-6 -2.22222E-6 L -3.54167E-6 0.00023 C -0.00026 -0.00162 -0.00078 -0.00324 -0.00078 -0.00486 C -0.00078 -0.00555 -3.54167E-6 -0.0044 -3.54167E-6 -0.0037 C -3.54167E-6 -0.00324 -0.00039 -0.00278 -0.00052 -0.00208 C -0.00026 -0.00162 0.00026 -0.00139 0.00026 -0.00046 C 0.00026 -2.22222E-6 -0.00026 -0.00023 -0.00052 -2.22222E-6 C -0.00078 0.00023 -0.00104 0.0007 -0.0013 0.00093 C -0.00143 0.00047 -0.00143 -2.22222E-6 -0.00156 -0.00046 C -0.00169 -0.00116 -0.00234 -0.00208 -0.00208 -0.00208 C -0.00169 -0.00231 -0.00117 -0.00139 -0.00078 -0.00116 C -0.00065 -0.00069 -0.0013 -0.00139 -0.00156 -0.00162 C -0.00169 -0.00231 -0.00208 -0.00347 -0.00182 -0.0037 C -0.00156 -0.00416 -0.00065 -0.00069 -0.00052 -0.00046 C -0.00026 -0.00023 0.00052 -2.22222E-6 0.00026 -2.22222E-6 C -0.00026 -2.22222E-6 -0.00065 -0.00046 -0.00104 -0.00046 C -0.00091 -0.00185 -0.00078 -0.00301 -0.00078 -0.0044 C -0.00078 -0.00555 -0.00065 -0.00185 -0.00104 -0.00116 C -0.0013 -0.00046 -0.00169 -0.00139 -0.00208 -0.00162 C -0.00182 -0.00208 -0.0013 -0.00208 -0.0013 -0.00278 C -0.0013 -0.00324 -0.00234 -0.00254 -0.00208 -0.00208 C -0.00169 -0.00116 -0.00104 -0.00116 -0.00052 -0.00046 C -0.00026 -0.00023 0.00052 0.00023 0.00026 0.00047 C -0.00026 0.00093 -0.00078 0.00023 -0.0013 -2.22222E-6 C -0.00143 -0.00046 -0.00143 -0.00116 -0.00156 -0.00162 C -0.00195 -0.00301 -0.0026 -0.00347 -0.00312 -0.0044 C -0.00299 -0.00463 -0.00156 -0.00602 -0.00156 -0.0037 C -0.00156 -0.00231 -0.00208 -0.00116 -0.00234 -2.22222E-6 C -0.00234 0.00023 -0.00416 -0.00162 -0.00286 -0.00278 C -0.00247 -0.00301 -0.00221 -0.00231 -0.00182 -0.00208 C -0.00117 -0.00139 -3.54167E-6 -2.22222E-6 0.00052 0.00162 C 0.00065 0.00209 0.00065 0.00255 0.00092 0.00324 C 0.00039 0.00347 -3.54167E-6 0.00417 -0.00026 0.00394 C -0.00117 0.00324 -0.00169 0.00139 -0.00208 -2.22222E-6 C -0.00169 -0.00023 -0.0013 -0.00069 -0.00078 -0.00046 C -0.00052 -0.00046 -3.54167E-6 0.0007 -0.00026 0.00093 C -0.00065 0.00162 -0.00117 0.0007 -0.00156 0.00047 C -0.00182 0.00023 -0.00208 -2.22222E-6 -0.00234 -0.00046 C -0.00273 -0.00139 -0.00273 -0.00301 -0.00234 -0.0037 C -0.00221 -0.00416 -0.00182 -0.00416 -0.00156 -0.0044 C -0.00169 -0.0037 -0.00169 -0.00324 -0.00182 -0.00278 C -0.00195 -0.00208 -0.00182 -0.00092 -0.00208 -0.00046 C -0.00234 -2.22222E-6 -0.00286 -0.00023 -0.00312 -2.22222E-6 C -0.00312 -0.00046 -0.00364 -0.00116 -0.00338 -0.00162 C -0.00299 -0.00301 -0.00169 -0.00185 -0.0013 -0.00162 C -0.00156 -0.00116 -0.00182 -0.00069 -0.00208 -0.00046 C -0.00286 -0.00046 -0.00351 -0.00139 -0.00377 -0.00208 C -0.00351 -0.00509 -0.00364 -0.00555 -0.00104 -0.00278 C -0.00065 -0.00231 -0.00039 0.00093 -0.00026 0.00162 C -0.00052 0.00324 -0.00039 0.00579 -0.00156 0.00255 C -0.00182 0.00232 -0.00169 0.00116 -0.00182 0.00047 C -0.00208 -2.22222E-6 -0.00234 0.00023 -0.0026 -2.22222E-6 C -0.00286 -0.00116 -0.00312 -0.00254 -0.0026 -0.0037 C -0.00234 -0.0044 -0.00195 -0.00416 -0.00156 -0.0044 C -0.00182 -0.0037 -0.00221 -0.00347 -0.00234 -0.00278 C -0.00286 -0.00046 -0.00286 -2.22222E-6 -0.00286 0.00162 L -0.00338 0.00162 " pathEditMode="relative" rAng="0" ptsTypes="AAAAAAAAAAAAAAAAAAAAAAAAAAAAAAAAAAAAAAAAAAAAAAAAAAAAAAAAA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1888 -0.00625 L 0.01888 -0.00532 C 0.01744 -0.01273 0.01458 -0.01898 0.01458 -0.02546 C 0.01458 -0.028 0.01888 -0.02361 0.01888 -0.02083 C 0.01888 -0.01898 0.01679 -0.01712 0.01601 -0.01435 C 0.01744 -0.01273 0.02044 -0.0118 0.02044 -0.0081 C 0.02044 -0.00625 0.01744 -0.00717 0.01601 -0.00625 C 0.01458 -0.00532 0.01315 -0.00347 0.01171 -0.00254 C 0.01093 -0.00439 0.01093 -0.00625 0.01015 -0.0081 C 0.0095 -0.01087 0.00586 -0.01435 0.00729 -0.01435 C 0.0095 -0.01527 0.01237 -0.0118 0.01458 -0.01087 C 0.01536 -0.00902 0.01171 -0.0118 0.01015 -0.01273 C 0.0095 -0.01527 0.00729 -0.0199 0.00872 -0.02083 C 0.01015 -0.02268 0.01536 -0.00902 0.01601 -0.0081 C 0.01744 -0.00717 0.02187 -0.00625 0.02044 -0.00625 C 0.01744 -0.00625 0.01536 -0.0081 0.01315 -0.0081 C 0.0138 -0.01365 0.01458 -0.01805 0.01458 -0.02361 C 0.01458 -0.028 0.01536 -0.01365 0.01315 -0.01087 C 0.01171 -0.0081 0.0095 -0.0118 0.00729 -0.01273 C 0.00872 -0.01435 0.01171 -0.01435 0.01171 -0.01712 C 0.01171 -0.01898 0.00586 -0.0162 0.00729 -0.01435 C 0.0095 -0.01087 0.01315 -0.01087 0.01601 -0.0081 C 0.01744 -0.00717 0.02187 -0.00532 0.02044 -0.00439 C 0.01744 -0.00254 0.01458 -0.00532 0.01171 -0.00625 C 0.01093 -0.0081 0.01093 -0.01087 0.01015 -0.01273 C 0.00807 -0.01805 0.00442 -0.0199 0.00143 -0.02361 C 0.00221 -0.02453 0.01015 -0.02986 0.01015 -0.02083 C 0.01015 -0.01527 0.00729 -0.01087 0.00586 -0.00625 C 0.00586 -0.00532 -0.0043 -0.01273 0.00299 -0.01712 C 0.00507 -0.01805 0.00664 -0.01527 0.00872 -0.01435 C 0.01237 -0.0118 0.01888 -0.00625 0.02187 -4.81481E-6 C 0.02252 0.00186 0.02252 0.00371 0.02408 0.00649 C 0.02109 0.00741 0.01888 0.00996 0.01744 0.00926 C 0.01237 0.00649 0.0095 -0.00092 0.00729 -0.00625 C 0.0095 -0.00717 0.01171 -0.00902 0.01458 -0.0081 C 0.01601 -0.0081 0.01888 -0.00347 0.01744 -0.00254 C 0.01536 -4.81481E-6 0.01237 -0.00347 0.01015 -0.00439 C 0.00872 -0.00532 0.00729 -0.00625 0.00586 -0.0081 C 0.00364 -0.0118 0.00364 -0.01805 0.00586 -0.02083 C 0.00664 -0.02268 0.00872 -0.02268 0.01015 -0.02361 C 0.0095 -0.02083 0.0095 -0.01898 0.00872 -0.01712 C 0.00807 -0.01435 0.00872 -0.00995 0.00729 -0.0081 C 0.00586 -0.00625 0.00299 -0.00717 0.00143 -0.00625 C 0.00143 -0.0081 -0.00144 -0.01087 4.375E-6 -0.01273 C 0.00221 -0.01805 0.0095 -0.01365 0.01171 -0.01273 C 0.01015 -0.01087 0.00872 -0.00902 0.00729 -0.0081 C 0.00299 -0.0081 -0.00066 -0.0118 -0.00209 -0.01435 C -0.00066 -0.02615 -0.00144 -0.028 0.01315 -0.01712 C 0.01536 -0.01527 0.01679 -0.00254 0.01744 -4.81481E-6 C 0.01601 0.00649 0.01679 0.01644 0.01015 0.00371 C 0.00872 0.00278 0.0095 -0.00185 0.00872 -0.00439 C 0.00729 -0.00625 0.00586 -0.00532 0.00442 -0.00625 C 0.00299 -0.01087 0.00143 -0.0162 0.00442 -0.02083 C 0.00586 -0.02361 0.00807 -0.02268 0.01015 -0.02361 C 0.00872 -0.02083 0.00664 -0.0199 0.00586 -0.01712 C 0.00299 -0.0081 0.00299 -0.00625 0.00299 -4.81481E-6 L 4.375E-6 -4.81481E-6 " pathEditMode="relative" rAng="0" ptsTypes="AAAAAAAAAAAAAAAAAAAAAAAAAAAAAAAAAAAAAAAAAAAAAAAAAAAAAAAAA">
                                      <p:cBhvr>
                                        <p:cTn id="22" dur="7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-23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-2.59259E-6 L 4.375E-6 0.00023 C -0.00026 -0.00162 -0.00079 -0.00324 -0.00079 -0.00486 C -0.00079 -0.00555 4.375E-6 -0.0044 4.375E-6 -0.0037 C 4.375E-6 -0.00324 -0.00039 -0.00278 -0.00053 -0.00208 C -0.00026 -0.00162 0.00026 -0.00139 0.00026 -0.00046 C 0.00026 -2.59259E-6 -0.00026 -0.00023 -0.00053 -2.59259E-6 C -0.00079 0.00023 -0.00105 0.0007 -0.00131 0.00093 C -0.00144 0.00047 -0.00144 -2.59259E-6 -0.00157 -0.00046 C -0.0017 -0.00115 -0.00235 -0.00208 -0.00209 -0.00208 C -0.0017 -0.00231 -0.00118 -0.00139 -0.00079 -0.00115 C -0.00066 -0.00069 -0.00131 -0.00139 -0.00157 -0.00162 C -0.0017 -0.00231 -0.00209 -0.00347 -0.00183 -0.0037 C -0.00157 -0.00416 -0.00066 -0.00069 -0.00053 -0.00046 C -0.00026 -0.00023 0.00052 -2.59259E-6 0.00026 -2.59259E-6 C -0.00026 -2.59259E-6 -0.00066 -0.00046 -0.00105 -0.00046 C -0.00092 -0.00185 -0.00079 -0.00301 -0.00079 -0.0044 C -0.00079 -0.00555 -0.00066 -0.00185 -0.00105 -0.00115 C -0.00131 -0.00046 -0.0017 -0.00139 -0.00209 -0.00162 C -0.00183 -0.00208 -0.00131 -0.00208 -0.00131 -0.00278 C -0.00131 -0.00324 -0.00235 -0.00254 -0.00209 -0.00208 C -0.0017 -0.00115 -0.00105 -0.00115 -0.00053 -0.00046 C -0.00026 -0.00023 0.00052 0.00023 0.00026 0.00047 C -0.00026 0.00093 -0.00079 0.00023 -0.00131 -2.59259E-6 C -0.00144 -0.00046 -0.00144 -0.00115 -0.00157 -0.00162 C -0.00196 -0.00301 -0.00261 -0.00347 -0.00313 -0.0044 C -0.003 -0.00463 -0.00157 -0.00602 -0.00157 -0.0037 C -0.00157 -0.00231 -0.00209 -0.00115 -0.00235 -2.59259E-6 C -0.00235 0.00023 -0.00417 -0.00162 -0.00287 -0.00278 C -0.00248 -0.00301 -0.00222 -0.00231 -0.00183 -0.00208 C -0.00118 -0.00139 4.375E-6 -2.59259E-6 0.00052 0.00162 C 0.00065 0.00209 0.00065 0.00255 0.00091 0.00324 C 0.00039 0.00347 4.375E-6 0.00417 -0.00026 0.00394 C -0.00118 0.00324 -0.0017 0.00139 -0.00209 -2.59259E-6 C -0.0017 -0.00023 -0.00131 -0.00069 -0.00079 -0.00046 C -0.00053 -0.00046 4.375E-6 0.0007 -0.00026 0.00093 C -0.00066 0.00162 -0.00118 0.0007 -0.00157 0.00047 C -0.00183 0.00023 -0.00209 -2.59259E-6 -0.00235 -0.00046 C -0.00274 -0.00139 -0.00274 -0.00301 -0.00235 -0.0037 C -0.00222 -0.00416 -0.00183 -0.00416 -0.00157 -0.0044 C -0.0017 -0.0037 -0.0017 -0.00324 -0.00183 -0.00278 C -0.00196 -0.00208 -0.00183 -0.00092 -0.00209 -0.00046 C -0.00235 -2.59259E-6 -0.00287 -0.00023 -0.00313 -2.59259E-6 C -0.00313 -0.00046 -0.00365 -0.00115 -0.00339 -0.00162 C -0.003 -0.00301 -0.0017 -0.00185 -0.00131 -0.00162 C -0.00157 -0.00115 -0.00183 -0.00069 -0.00209 -0.00046 C -0.00287 -0.00046 -0.00352 -0.00139 -0.00378 -0.00208 C -0.00352 -0.00509 -0.00365 -0.00555 -0.00105 -0.00278 C -0.00066 -0.00231 -0.00039 0.00093 -0.00026 0.00162 C -0.00053 0.00324 -0.00039 0.00579 -0.00157 0.00255 C -0.00183 0.00232 -0.0017 0.00116 -0.00183 0.00047 C -0.00209 -2.59259E-6 -0.00235 0.00023 -0.00261 -2.59259E-6 C -0.00287 -0.00115 -0.00313 -0.00254 -0.00261 -0.0037 C -0.00235 -0.0044 -0.00196 -0.00416 -0.00157 -0.0044 C -0.00183 -0.0037 -0.00222 -0.00347 -0.00235 -0.00278 C -0.00287 -0.00046 -0.00287 -2.59259E-6 -0.00287 0.00162 L -0.00339 0.00162 " pathEditMode="relative" rAng="0" ptsTypes="AAAAAAAAAAAAAAAAAAAAAAAAAAAAAAAAAAAAAAAAAAAAAAAAAAAAAAAAA">
                                      <p:cBhvr>
                                        <p:cTn id="2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2513 -0.00695 L 0.02513 -0.00602 C 0.02317 -0.01389 0.01927 -0.0206 0.01927 -0.02755 C 0.01927 -0.03056 0.02513 -0.0257 0.02513 -0.02269 C 0.02513 -0.0206 0.02213 -0.01875 0.02122 -0.01574 C 0.02317 -0.01389 0.02695 -0.01273 0.02695 -0.0088 C 0.02695 -0.00695 0.02317 -0.00787 0.02122 -0.00695 C 0.01927 -0.00602 0.01732 -0.00394 0.01536 -0.00301 C 0.01445 -0.00486 0.01445 -0.00695 0.01354 -0.0088 C 0.0125 -0.01181 0.00768 -0.01574 0.00963 -0.01574 C 0.0125 -0.01667 0.0164 -0.01273 0.01927 -0.01181 C 0.02031 -0.00995 0.01536 -0.01273 0.01354 -0.01389 C 0.0125 -0.01667 0.00963 -0.02176 0.01159 -0.02269 C 0.01354 -0.02454 0.02031 -0.00995 0.02122 -0.0088 C 0.02317 -0.00787 0.0289 -0.00695 0.02695 -0.00695 C 0.02317 -0.00695 0.02031 -0.0088 0.01732 -0.0088 C 0.01836 -0.01482 0.01927 -0.01968 0.01927 -0.0257 C 0.01927 -0.03056 0.02031 -0.01482 0.01732 -0.01181 C 0.01536 -0.0088 0.0125 -0.01273 0.00963 -0.01389 C 0.01159 -0.01574 0.01536 -0.01574 0.01536 -0.01875 C 0.01536 -0.0206 0.00768 -0.01782 0.00963 -0.01574 C 0.0125 -0.01181 0.01732 -0.01181 0.02122 -0.0088 C 0.02317 -0.00787 0.0289 -0.00602 0.02695 -0.00486 C 0.02317 -0.00301 0.01927 -0.00602 0.01536 -0.00695 C 0.01445 -0.0088 0.01445 -0.01181 0.01354 -0.01389 C 0.01054 -0.01968 0.00573 -0.02176 0.00195 -0.0257 C 0.00286 -0.02662 0.01354 -0.03264 0.01354 -0.02269 C 0.01354 -0.01667 0.00963 -0.01181 0.00768 -0.00695 C 0.00768 -0.00602 -0.00586 -0.01389 0.00377 -0.01875 C 0.00677 -0.01968 0.00872 -0.01667 0.01159 -0.01574 C 0.0164 -0.01273 0.02513 -0.00695 0.0289 7.40741E-7 C 0.02995 0.00185 0.02995 0.00393 0.0319 0.00694 C 0.02799 0.00787 0.02513 0.01088 0.02317 0.00995 C 0.0164 0.00694 0.0125 -0.00093 0.00963 -0.00695 C 0.0125 -0.00787 0.01536 -0.00995 0.01927 -0.0088 C 0.02122 -0.0088 0.02513 -0.00394 0.02317 -0.00301 C 0.02031 7.40741E-7 0.0164 -0.00394 0.01354 -0.00486 C 0.01159 -0.00602 0.00963 -0.00695 0.00768 -0.0088 C 0.00482 -0.01273 0.00482 -0.01968 0.00768 -0.02269 C 0.00872 -0.02454 0.01159 -0.02454 0.01354 -0.0257 C 0.0125 -0.02269 0.0125 -0.0206 0.01159 -0.01875 C 0.01054 -0.01574 0.01159 -0.01088 0.00963 -0.0088 C 0.00768 -0.00695 0.00377 -0.00787 0.00195 -0.00695 C 0.00195 -0.0088 -0.00196 -0.01181 2.70833E-6 -0.01389 C 0.00286 -0.01968 0.0125 -0.01482 0.01536 -0.01389 C 0.01354 -0.01181 0.01159 -0.00995 0.00963 -0.0088 C 0.00377 -0.0088 -0.00104 -0.01273 -0.00287 -0.01574 C -0.00104 -0.02847 -0.00196 -0.03056 0.01732 -0.01875 C 0.02031 -0.01667 0.02213 -0.00301 0.02317 7.40741E-7 C 0.02122 0.00694 0.02213 0.01782 0.01354 0.00393 C 0.01159 0.00301 0.0125 -0.00208 0.01159 -0.00486 C 0.00963 -0.00695 0.00768 -0.00602 0.00573 -0.00695 C 0.00377 -0.01181 0.00195 -0.01782 0.00573 -0.02269 C 0.00768 -0.0257 0.01054 -0.02454 0.01354 -0.0257 C 0.01159 -0.02269 0.00872 -0.02176 0.00768 -0.01875 C 0.00377 -0.0088 0.00377 -0.00695 0.00377 7.40741E-7 L 2.70833E-6 7.40741E-7 " pathEditMode="relative" rAng="0" ptsTypes="AAAAAAAAAAAAAAAAAAAAAAAAAAAAAAAAAAAAAAAAAAAAAAAAAAAAAAAAA">
                                      <p:cBhvr>
                                        <p:cTn id="3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8" y="-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 3.7037E-6 L -0.28971 0.5078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92" y="2539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43200000">
                                      <p:cBhvr>
                                        <p:cTn id="34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102 김준섭 인트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87173" y="809726"/>
            <a:ext cx="387477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이렇게</a:t>
            </a:r>
            <a:r>
              <a:rPr lang="en-US" altLang="ko-KR" sz="2800" dirty="0" smtClean="0">
                <a:solidFill>
                  <a:schemeClr val="bg1"/>
                </a:solidFill>
              </a:rPr>
              <a:t>  </a:t>
            </a:r>
            <a:r>
              <a:rPr lang="ko-KR" altLang="en-US" sz="2800" dirty="0" smtClean="0">
                <a:solidFill>
                  <a:schemeClr val="bg1"/>
                </a:solidFill>
              </a:rPr>
              <a:t>쓰시면 됩니다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6600" dirty="0" smtClean="0">
                <a:solidFill>
                  <a:schemeClr val="bg1"/>
                </a:solidFill>
              </a:rPr>
              <a:t>참 쉽죠</a:t>
            </a:r>
            <a:r>
              <a:rPr lang="en-US" altLang="ko-KR" sz="6600" dirty="0" smtClean="0">
                <a:solidFill>
                  <a:schemeClr val="bg1"/>
                </a:solidFill>
              </a:rPr>
              <a:t>?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ë°¥ë¡ì¤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23720" b="27603"/>
          <a:stretch/>
        </p:blipFill>
        <p:spPr bwMode="auto">
          <a:xfrm>
            <a:off x="-57615" y="3105151"/>
            <a:ext cx="12249616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ver/>
        <p:sndAc>
          <p:stSnd>
            <p:snd r:embed="rId2" name="Ding Sound Effect.wav"/>
          </p:stSnd>
        </p:sndAc>
      </p:transition>
    </mc:Choice>
    <mc:Fallback xmlns="">
      <p:transition>
        <p:cover/>
        <p:sndAc>
          <p:stSnd>
            <p:snd r:embed="rId4" name="Ding Sound Effect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9136" y="730776"/>
            <a:ext cx="73308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중단원</a:t>
            </a:r>
            <a:r>
              <a:rPr lang="ko-KR" altLang="en-US" sz="8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마무리</a:t>
            </a:r>
            <a:endParaRPr lang="ko-KR" altLang="en-US" sz="8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9738" y="2480945"/>
            <a:ext cx="924964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1.</a:t>
            </a: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프로그래밍은 자료와 알고리즘을 설계하고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 설계된 내용을 코드화 하여 프로그램을 만드는 것이다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5873" y="2474461"/>
            <a:ext cx="867737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2.</a:t>
            </a: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컴파일러는 고급 언어로 작성된 프로그램을 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기계어로 이루어진 목적 프로그램으로 만들어 주는 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언어 번역 프로그램이다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1107" y="2487161"/>
            <a:ext cx="906690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3.</a:t>
            </a: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인터프리터는 목적 프로그램을 만들지 않고 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원시 프로그램을 기계어로 번역하면서 바로 실행한다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728" y="2468098"/>
            <a:ext cx="1075166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4.</a:t>
            </a: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변수는 프로그램에서 사용할 값을 저장하는 기억 장소의 주소를 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기호로 표시한 것이다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8568" y="2480651"/>
            <a:ext cx="793198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5.</a:t>
            </a:r>
            <a:endParaRPr lang="en-US" altLang="ko-KR" sz="60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연산자를 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2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개 이상 포함하는 </a:t>
            </a:r>
            <a:r>
              <a:rPr lang="ko-KR" altLang="en-US" sz="3200" dirty="0" err="1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연산식은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 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연산자의 우선 순위에 따라 연산이 이루어진다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31129" y="2487282"/>
            <a:ext cx="818685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6.</a:t>
            </a:r>
            <a:endParaRPr lang="en-US" altLang="ko-KR" sz="60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i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f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문은 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if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문 다음의 괄호 안에 주어진 조건에 따라 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식의 실행 여부를 결정하는 명령문이다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4447" y="2468098"/>
            <a:ext cx="956864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7.</a:t>
            </a:r>
            <a:endParaRPr lang="en-US" altLang="ko-KR" sz="60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i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f ~ else 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문은 괄호 안에 주어진 조건의 성립 여부에 따라 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두 갈래로 분기되어</a:t>
            </a:r>
            <a:r>
              <a:rPr lang="en-US" altLang="ko-KR" sz="3200" dirty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각각 다른 작업을 수행한 후 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그 다음의 처리를 수행시킬 때 사용하는 명령문이다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7962" y="2468098"/>
            <a:ext cx="1029320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8.</a:t>
            </a:r>
            <a:endParaRPr lang="en-US" altLang="ko-KR" sz="60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s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witch ~ case 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문은 여러 개의 문장 가운데 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특정 조건을 만족하는 문장을 선택하여 수행하는 명령문이다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6507" y="2480824"/>
            <a:ext cx="953658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9.</a:t>
            </a:r>
            <a:endParaRPr lang="en-US" altLang="ko-KR" sz="60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while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문과 </a:t>
            </a:r>
            <a:r>
              <a:rPr lang="en-US" altLang="ko-KR" sz="3200" dirty="0" err="1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do~while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문은 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while 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다음의 괄호 안에 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조건식이 참인 동안 </a:t>
            </a:r>
            <a:r>
              <a:rPr lang="ko-KR" altLang="en-US" sz="3200" dirty="0" err="1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실행문을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 반복 수행하는 명령문이다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40753" y="2468098"/>
            <a:ext cx="774923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10.</a:t>
            </a:r>
            <a:endParaRPr lang="en-US" altLang="ko-KR" sz="60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For 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문은 지정한 반복 횟수만큼 </a:t>
            </a:r>
            <a:r>
              <a:rPr lang="ko-KR" altLang="en-US" sz="3200" dirty="0" err="1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실행문을</a:t>
            </a:r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 </a:t>
            </a:r>
            <a:endParaRPr lang="en-US" altLang="ko-KR" sz="3200" dirty="0" smtClean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반복적으로 실행하는데 사용하는 명령문이다</a:t>
            </a:r>
            <a:r>
              <a:rPr lang="en-US" altLang="ko-KR" sz="3200" dirty="0" smtClean="0">
                <a:solidFill>
                  <a:schemeClr val="bg1"/>
                </a:solidFill>
                <a:latin typeface="본고딕 KR Light" panose="020B0300000000000000" pitchFamily="34" charset="-127"/>
                <a:ea typeface="본고딕 KR Light" panose="020B0300000000000000" pitchFamily="34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본고딕 KR Light" panose="020B0300000000000000" pitchFamily="34" charset="-127"/>
              <a:ea typeface="본고딕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23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lick.wav"/>
          </p:stSnd>
        </p:sndAc>
      </p:transition>
    </mc:Choice>
    <mc:Fallback xmlns="">
      <p:transition spd="slow"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-0.00139 L 0.00274 -0.00116 C 0.00247 -0.00278 0.00208 -0.00394 0.00208 -0.00533 C 0.00208 -0.00579 0.00274 -0.00486 0.00274 -0.0044 C 0.00274 -0.00394 0.00234 -0.00371 0.00234 -0.00301 C 0.00247 -0.00278 0.00287 -0.00255 0.00287 -0.00185 C 0.00287 -0.00139 0.00247 -0.00162 0.00234 -0.00139 C 0.00208 -0.00116 0.00182 -0.00093 0.00169 -0.0007 C 0.00156 -0.00093 0.00156 -0.00139 0.00143 -0.00185 C 0.0013 -0.00232 0.00078 -0.00301 0.00104 -0.00301 C 0.0013 -0.00324 0.00182 -0.00255 0.00208 -0.00232 C 0.00221 -0.00185 0.00169 -0.00255 0.00143 -0.00278 C 0.0013 -0.00324 0.00104 -0.00417 0.0013 -0.0044 C 0.00143 -0.00463 0.00221 -0.00185 0.00234 -0.00185 C 0.00247 -0.00162 0.00313 -0.00139 0.00287 -0.00139 C 0.00247 -0.00139 0.00221 -0.00185 0.00182 -0.00185 C 0.00195 -0.00278 0.00208 -0.00371 0.00208 -0.00486 C 0.00208 -0.00579 0.00221 -0.00278 0.00182 -0.00232 C 0.00169 -0.00185 0.0013 -0.00255 0.00104 -0.00278 C 0.0013 -0.00301 0.00169 -0.00301 0.00169 -0.00371 C 0.00169 -0.00394 0.00078 -0.00348 0.00104 -0.00301 C 0.0013 -0.00232 0.00182 -0.00232 0.00234 -0.00185 C 0.00247 -0.00162 0.00313 -0.00116 0.00287 -0.00093 C 0.00247 -0.0007 0.00208 -0.00116 0.00169 -0.00139 C 0.00156 -0.00185 0.00156 -0.00232 0.00143 -0.00278 C 0.00117 -0.00371 0.00065 -0.00417 0.00026 -0.00486 C 0.00026 -0.0051 0.00143 -0.00625 0.00143 -0.0044 C 0.00143 -0.00324 0.00104 -0.00232 0.00078 -0.00139 C 0.00078 -0.00116 -0.00065 -0.00278 0.00039 -0.00371 C 0.00078 -0.00371 0.00091 -0.00324 0.0013 -0.00301 C 0.00182 -0.00255 0.00274 -0.00139 0.00313 2.96296E-6 C 0.00326 0.00023 0.00326 0.00069 0.00352 0.00115 C 0.003 0.00139 0.00274 0.00185 0.00247 0.00185 C 0.00182 0.00115 0.0013 -0.00023 0.00104 -0.00139 C 0.0013 -0.00162 0.00169 -0.00185 0.00208 -0.00185 C 0.00234 -0.00185 0.00274 -0.00093 0.00247 -0.0007 C 0.00221 2.96296E-6 0.00182 -0.00093 0.00143 -0.00093 C 0.0013 -0.00116 0.00104 -0.00139 0.00078 -0.00185 C 0.00052 -0.00255 0.00052 -0.00371 0.00078 -0.0044 C 0.00091 -0.00463 0.0013 -0.00463 0.00143 -0.00486 C 0.0013 -0.0044 0.0013 -0.00394 0.0013 -0.00371 C 0.00117 -0.00301 0.0013 -0.00209 0.00104 -0.00185 C 0.00078 -0.00139 0.00039 -0.00162 0.00026 -0.00139 C 0.00026 -0.00185 -0.00026 -0.00232 -6.25E-7 -0.00278 C 0.00026 -0.00371 0.0013 -0.00278 0.00169 -0.00278 C 0.00143 -0.00232 0.0013 -0.00185 0.00104 -0.00185 C 0.00039 -0.00185 -0.00013 -0.00255 -0.00026 -0.00301 C -0.00013 -0.00533 -0.00026 -0.00579 0.00182 -0.00371 C 0.00221 -0.00324 0.00234 -0.0007 0.00247 2.96296E-6 C 0.00234 0.00115 0.00234 0.00324 0.00143 0.00069 C 0.0013 0.00046 0.0013 -0.00047 0.0013 -0.00093 C 0.00104 -0.00139 0.00078 -0.00116 0.00065 -0.00139 C 0.00039 -0.00232 0.00026 -0.00348 0.00065 -0.0044 C 0.00078 -0.00486 0.00117 -0.00463 0.00143 -0.00486 C 0.0013 -0.0044 0.00091 -0.00417 0.00078 -0.00371 C 0.00039 -0.00185 0.00039 -0.00139 0.00039 2.96296E-6 L -6.25E-7 2.96296E-6 " pathEditMode="relative" rAng="0" ptsTypes="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lop     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lop     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lop     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lop     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lop     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lop     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lop     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lop     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lop     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lop     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5201" y="1709015"/>
            <a:ext cx="4698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수행평가</a:t>
            </a:r>
            <a:endParaRPr lang="ko-KR" altLang="en-US" sz="8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8" name="Picture 4" descr="https://codingparty.goorm.io/images/codingparty/character/mo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777" y="2931161"/>
            <a:ext cx="4375570" cy="328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3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game_start (online-audio-converter.com).wav"/>
          </p:stSnd>
        </p:sndAc>
      </p:transition>
    </mc:Choice>
    <mc:Fallback xmlns="">
      <p:transition spd="slow">
        <p:sndAc>
          <p:stSnd>
            <p:snd r:embed="rId4" name="game_start (online-audio-converter.com)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-0.00139 L 0.00274 -0.00116 C 0.00247 -0.00278 0.00208 -0.00394 0.00208 -0.00533 C 0.00208 -0.00579 0.00274 -0.00486 0.00274 -0.0044 C 0.00274 -0.00394 0.00234 -0.00371 0.00234 -0.00301 C 0.00247 -0.00278 0.00287 -0.00255 0.00287 -0.00185 C 0.00287 -0.00139 0.00247 -0.00162 0.00234 -0.00139 C 0.00208 -0.00116 0.00182 -0.00093 0.00169 -0.0007 C 0.00156 -0.00093 0.00156 -0.00139 0.00143 -0.00185 C 0.0013 -0.00232 0.00078 -0.00301 0.00104 -0.00301 C 0.0013 -0.00324 0.00182 -0.00255 0.00208 -0.00232 C 0.00221 -0.00185 0.00169 -0.00255 0.00143 -0.00278 C 0.0013 -0.00324 0.00104 -0.00417 0.0013 -0.0044 C 0.00143 -0.00463 0.00221 -0.00185 0.00234 -0.00185 C 0.00247 -0.00162 0.00313 -0.00139 0.00287 -0.00139 C 0.00247 -0.00139 0.00221 -0.00185 0.00182 -0.00185 C 0.00195 -0.00278 0.00208 -0.00371 0.00208 -0.00486 C 0.00208 -0.00579 0.00221 -0.00278 0.00182 -0.00232 C 0.00169 -0.00185 0.0013 -0.00255 0.00104 -0.00278 C 0.0013 -0.00301 0.00169 -0.00301 0.00169 -0.00371 C 0.00169 -0.00394 0.00078 -0.00347 0.00104 -0.00301 C 0.0013 -0.00232 0.00182 -0.00232 0.00234 -0.00185 C 0.00247 -0.00162 0.00313 -0.00116 0.00287 -0.00093 C 0.00247 -0.0007 0.00208 -0.00116 0.00169 -0.00139 C 0.00156 -0.00185 0.00156 -0.00232 0.00143 -0.00278 C 0.00117 -0.00371 0.00065 -0.00417 0.00026 -0.00486 C 0.00026 -0.00509 0.00143 -0.00625 0.00143 -0.0044 C 0.00143 -0.00324 0.00104 -0.00232 0.00078 -0.00139 C 0.00078 -0.00116 -0.00065 -0.00278 0.00039 -0.00371 C 0.00078 -0.00371 0.00091 -0.00324 0.0013 -0.00301 C 0.00182 -0.00255 0.00274 -0.00139 0.00313 2.22222E-6 C 0.00326 0.00023 0.00326 0.00069 0.00352 0.00116 C 0.003 0.00139 0.00274 0.00185 0.00247 0.00185 C 0.00182 0.00116 0.0013 -0.00023 0.00104 -0.00139 C 0.0013 -0.00162 0.00169 -0.00185 0.00208 -0.00185 C 0.00234 -0.00185 0.00274 -0.00093 0.00247 -0.0007 C 0.00221 2.22222E-6 0.00182 -0.00093 0.00143 -0.00093 C 0.0013 -0.00116 0.00104 -0.00139 0.00078 -0.00185 C 0.00052 -0.00255 0.00052 -0.00371 0.00078 -0.0044 C 0.00091 -0.00463 0.0013 -0.00463 0.00143 -0.00486 C 0.0013 -0.0044 0.0013 -0.00394 0.0013 -0.00371 C 0.00117 -0.00301 0.0013 -0.00209 0.00104 -0.00185 C 0.00078 -0.00139 0.00039 -0.00162 0.00026 -0.00139 C 0.00026 -0.00185 -0.00026 -0.00232 -6.25E-7 -0.00278 C 0.00026 -0.00371 0.0013 -0.00278 0.00169 -0.00278 C 0.00143 -0.00232 0.0013 -0.00185 0.00104 -0.00185 C 0.00039 -0.00185 -0.00013 -0.00255 -0.00026 -0.00301 C -0.00013 -0.00533 -0.00026 -0.00579 0.00182 -0.00371 C 0.00221 -0.00324 0.00234 -0.0007 0.00247 2.22222E-6 C 0.00234 0.00116 0.00234 0.00324 0.00143 0.00069 C 0.0013 0.00046 0.0013 -0.00047 0.0013 -0.00093 C 0.00104 -0.00139 0.00078 -0.00116 0.00065 -0.00139 C 0.00039 -0.00232 0.00026 -0.00347 0.00065 -0.0044 C 0.00078 -0.00486 0.00117 -0.00463 0.00143 -0.00486 C 0.0013 -0.0044 0.00091 -0.00417 0.00078 -0.00371 C 0.00039 -0.00185 0.00039 -0.00139 0.00039 2.22222E-6 L -6.25E-7 2.22222E-6 " pathEditMode="relative" rAng="0" ptsTypes="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301" y="666750"/>
            <a:ext cx="10998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C000"/>
                </a:solidFill>
              </a:rPr>
              <a:t>#1. </a:t>
            </a:r>
            <a:r>
              <a:rPr lang="ko-KR" altLang="en-US" sz="3200" dirty="0" smtClean="0">
                <a:solidFill>
                  <a:srgbClr val="FFC000"/>
                </a:solidFill>
              </a:rPr>
              <a:t>컴파일러와 인터프리터의 차이점에 대하여 설명하시오</a:t>
            </a:r>
            <a:r>
              <a:rPr lang="en-US" altLang="ko-KR" sz="3200" dirty="0" smtClean="0">
                <a:solidFill>
                  <a:srgbClr val="FFC000"/>
                </a:solidFill>
              </a:rPr>
              <a:t>.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5149" y="2974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★☆☆☆☆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4610" y="7023100"/>
            <a:ext cx="8319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컴파일러 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컴파일하면 </a:t>
            </a:r>
            <a:r>
              <a:rPr lang="ko-KR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목적프로그램 형성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한번 컴파일만 하면 </a:t>
            </a:r>
            <a:r>
              <a:rPr lang="ko-KR" altLang="en-US" sz="2000" dirty="0" smtClean="0">
                <a:solidFill>
                  <a:srgbClr val="FF0000"/>
                </a:solidFill>
              </a:rPr>
              <a:t>매번 프로그램 실행 할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때마다 번역할 필요가 없다</a:t>
            </a:r>
            <a:r>
              <a:rPr lang="en-US" altLang="ko-KR" sz="2000" dirty="0" smtClean="0">
                <a:solidFill>
                  <a:srgbClr val="FF0000"/>
                </a:solidFill>
              </a:rPr>
              <a:t>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5397" y="9385300"/>
            <a:ext cx="7058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인터프리터 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실행 시 </a:t>
            </a:r>
            <a:r>
              <a:rPr lang="ko-KR" altLang="en-US" sz="2000" dirty="0" smtClean="0">
                <a:solidFill>
                  <a:srgbClr val="9DC3E6"/>
                </a:solidFill>
              </a:rPr>
              <a:t>목적프로그램 없이</a:t>
            </a:r>
            <a:r>
              <a:rPr lang="ko-KR" altLang="en-US" sz="2000" dirty="0" smtClean="0">
                <a:solidFill>
                  <a:schemeClr val="bg1"/>
                </a:solidFill>
              </a:rPr>
              <a:t> 원시 프로그램을 기계어로 바로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번역하면서 실행함</a:t>
            </a:r>
            <a:r>
              <a:rPr lang="en-US" altLang="ko-KR" sz="2000" dirty="0" smtClean="0">
                <a:solidFill>
                  <a:schemeClr val="bg1"/>
                </a:solidFill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</a:rPr>
              <a:t>때문에 </a:t>
            </a:r>
            <a:r>
              <a:rPr lang="ko-KR" altLang="en-US" sz="2000" dirty="0" smtClean="0">
                <a:solidFill>
                  <a:srgbClr val="FF0000"/>
                </a:solidFill>
              </a:rPr>
              <a:t>매번 실행할 때마다 번역 필요</a:t>
            </a:r>
            <a:r>
              <a:rPr lang="en-US" altLang="ko-KR" sz="2000" dirty="0" smtClean="0">
                <a:solidFill>
                  <a:srgbClr val="FF0000"/>
                </a:solidFill>
              </a:rPr>
              <a:t>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Ding Sound Effect.wav"/>
          </p:stSnd>
        </p:sndAc>
      </p:transition>
    </mc:Choice>
    <mc:Fallback xmlns="">
      <p:transition spd="slow">
        <p:sndAc>
          <p:stSnd>
            <p:snd r:embed="rId3" name="Ding Sound Effect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6.25E-7 -0.7060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6.25E-7 -0.7504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787" y="751403"/>
            <a:ext cx="94115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</a:rPr>
              <a:t>#2. </a:t>
            </a:r>
            <a:r>
              <a:rPr lang="ko-KR" altLang="en-US" sz="3200" dirty="0" smtClean="0">
                <a:solidFill>
                  <a:srgbClr val="FFC000"/>
                </a:solidFill>
              </a:rPr>
              <a:t>다음 공식을 이용하여 </a:t>
            </a:r>
            <a:r>
              <a:rPr lang="ko-KR" altLang="en-US" sz="3200" dirty="0" err="1" smtClean="0">
                <a:solidFill>
                  <a:srgbClr val="FFC000"/>
                </a:solidFill>
              </a:rPr>
              <a:t>섭씨온도를</a:t>
            </a:r>
            <a:r>
              <a:rPr lang="ko-KR" altLang="en-US" sz="3200" dirty="0" smtClean="0">
                <a:solidFill>
                  <a:srgbClr val="FFC000"/>
                </a:solidFill>
              </a:rPr>
              <a:t> </a:t>
            </a:r>
            <a:r>
              <a:rPr lang="ko-KR" altLang="en-US" sz="3200" dirty="0" err="1" smtClean="0">
                <a:solidFill>
                  <a:srgbClr val="FFC000"/>
                </a:solidFill>
              </a:rPr>
              <a:t>화씨온도로</a:t>
            </a:r>
            <a:r>
              <a:rPr lang="ko-KR" altLang="en-US" sz="3200" dirty="0" smtClean="0">
                <a:solidFill>
                  <a:srgbClr val="FFC000"/>
                </a:solidFill>
              </a:rPr>
              <a:t> </a:t>
            </a:r>
            <a:endParaRPr lang="en-US" altLang="ko-KR" sz="32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rgbClr val="FFC000"/>
                </a:solidFill>
              </a:rPr>
              <a:t>바꾸는 프로그램을 작성하시오</a:t>
            </a:r>
            <a:r>
              <a:rPr lang="en-US" altLang="ko-KR" sz="3200" dirty="0" smtClean="0">
                <a:solidFill>
                  <a:srgbClr val="FFC000"/>
                </a:solidFill>
              </a:rPr>
              <a:t>.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5149" y="2974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★</a:t>
            </a:r>
            <a:r>
              <a:rPr lang="ko-KR" altLang="en-US" dirty="0">
                <a:solidFill>
                  <a:schemeClr val="bg1"/>
                </a:solidFill>
              </a:rPr>
              <a:t>★</a:t>
            </a:r>
            <a:r>
              <a:rPr lang="ko-KR" altLang="en-US" dirty="0" smtClean="0">
                <a:solidFill>
                  <a:schemeClr val="bg1"/>
                </a:solidFill>
              </a:rPr>
              <a:t>☆☆☆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85918" y="1913274"/>
                <a:ext cx="367728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℉</m:t>
                      </m:r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℃∗1.8+32</m:t>
                      </m:r>
                    </m:oMath>
                  </m:oMathPara>
                </a14:m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18" y="1913274"/>
                <a:ext cx="367728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>
            <a:stCxn id="7" idx="2"/>
            <a:endCxn id="15" idx="0"/>
          </p:cNvCxnSpPr>
          <p:nvPr/>
        </p:nvCxnSpPr>
        <p:spPr>
          <a:xfrm flipH="1">
            <a:off x="1442826" y="2631728"/>
            <a:ext cx="2" cy="341453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7" name="순서도: 수행의 시작/종료 6"/>
          <p:cNvSpPr/>
          <p:nvPr/>
        </p:nvSpPr>
        <p:spPr>
          <a:xfrm>
            <a:off x="630308" y="2203311"/>
            <a:ext cx="1625039" cy="428417"/>
          </a:xfrm>
          <a:prstGeom prst="flowChartTermina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START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순서도: 준비 8"/>
          <p:cNvSpPr/>
          <p:nvPr/>
        </p:nvSpPr>
        <p:spPr>
          <a:xfrm>
            <a:off x="469174" y="2997445"/>
            <a:ext cx="1947306" cy="558703"/>
          </a:xfrm>
          <a:prstGeom prst="flowChartPreparation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float C, F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" name="순서도: 데이터 9"/>
          <p:cNvSpPr/>
          <p:nvPr/>
        </p:nvSpPr>
        <p:spPr>
          <a:xfrm>
            <a:off x="549740" y="3841404"/>
            <a:ext cx="1786173" cy="512694"/>
          </a:xfrm>
          <a:prstGeom prst="flowChartInputOutput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Read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C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순서도: 데이터 13"/>
          <p:cNvSpPr/>
          <p:nvPr/>
        </p:nvSpPr>
        <p:spPr>
          <a:xfrm>
            <a:off x="549738" y="5277451"/>
            <a:ext cx="1786173" cy="512694"/>
          </a:xfrm>
          <a:prstGeom prst="flowChartInputOutput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Write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F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순서도: 수행의 시작/종료 14"/>
          <p:cNvSpPr/>
          <p:nvPr/>
        </p:nvSpPr>
        <p:spPr>
          <a:xfrm>
            <a:off x="630306" y="6046258"/>
            <a:ext cx="1625039" cy="428417"/>
          </a:xfrm>
          <a:prstGeom prst="flowChartTermina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END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639733" y="4608513"/>
            <a:ext cx="1606181" cy="365921"/>
          </a:xfrm>
          <a:prstGeom prst="flowChartProcess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</a:rPr>
              <a:t>F = C * 1.8 + 32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60620" y="2473285"/>
            <a:ext cx="610997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20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000" b="1" dirty="0" err="1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stdio.h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569DD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20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main()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569DD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20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F;</a:t>
            </a:r>
            <a:endParaRPr lang="en-US" altLang="ko-KR" sz="2000" b="1" dirty="0">
              <a:solidFill>
                <a:srgbClr val="C8C8C8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</a:t>
            </a:r>
            <a:r>
              <a:rPr lang="ko-KR" altLang="en-US" sz="2000" b="1" dirty="0" err="1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섭씨온도를</a:t>
            </a:r>
            <a:r>
              <a:rPr lang="ko-KR" altLang="en-US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입력하세요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.\n"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en-US" altLang="ko-KR" sz="2000" b="1" dirty="0">
              <a:solidFill>
                <a:srgbClr val="C8C8C8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scanf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"%</a:t>
            </a:r>
            <a:r>
              <a:rPr lang="en-US" altLang="ko-KR" sz="2000" b="1" dirty="0" err="1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f”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000" b="1" dirty="0" err="1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</a:t>
            </a:r>
            <a:r>
              <a:rPr lang="en-US" altLang="ko-KR" sz="2000" b="1" dirty="0" err="1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 = C * 1.8 + 32;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“%f</a:t>
            </a:r>
            <a:r>
              <a:rPr lang="ko-KR" altLang="en-US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℃는 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%f</a:t>
            </a:r>
            <a:r>
              <a:rPr lang="ko-KR" altLang="en-US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℉입니다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C, F);</a:t>
            </a:r>
            <a:endParaRPr lang="en-US" altLang="ko-KR" sz="2000" b="1" dirty="0">
              <a:solidFill>
                <a:srgbClr val="C8C8C8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0" b="1" dirty="0">
              <a:solidFill>
                <a:srgbClr val="C8C8C8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06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Ding Sound Effect.wav"/>
          </p:stSnd>
        </p:sndAc>
      </p:transition>
    </mc:Choice>
    <mc:Fallback xmlns="">
      <p:transition spd="slow">
        <p:sndAc>
          <p:stSnd>
            <p:snd r:embed="rId6" name="Ding Sound Effect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"/>
                            </p:stCondLst>
                            <p:childTnLst>
                              <p:par>
                                <p:cTn id="6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7" grpId="0" animBg="1"/>
      <p:bldP spid="9" grpId="0" animBg="1"/>
      <p:bldP spid="10" grpId="0" animBg="1"/>
      <p:bldP spid="14" grpId="0" animBg="1"/>
      <p:bldP spid="15" grpId="0" animBg="1"/>
      <p:bldP spid="13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55" t="293" r="204" b="681"/>
          <a:stretch/>
        </p:blipFill>
        <p:spPr>
          <a:xfrm>
            <a:off x="1447800" y="1000126"/>
            <a:ext cx="9301163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4" t="581" r="152" b="680"/>
          <a:stretch/>
        </p:blipFill>
        <p:spPr>
          <a:xfrm>
            <a:off x="1452563" y="1000125"/>
            <a:ext cx="9291637" cy="485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4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09" t="662" r="309" b="873"/>
          <a:stretch/>
        </p:blipFill>
        <p:spPr>
          <a:xfrm>
            <a:off x="1443317" y="1004047"/>
            <a:ext cx="9305365" cy="483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105" y="751403"/>
            <a:ext cx="107869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</a:rPr>
              <a:t>#3. </a:t>
            </a:r>
            <a:r>
              <a:rPr lang="ko-KR" altLang="en-US" sz="3200" dirty="0" smtClean="0">
                <a:solidFill>
                  <a:srgbClr val="FFC000"/>
                </a:solidFill>
              </a:rPr>
              <a:t>자신의 생일과 오늘 날짜를 입력하면 지금까지 살아온</a:t>
            </a:r>
            <a:endParaRPr lang="en-US" altLang="ko-KR" sz="32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rgbClr val="FFC000"/>
                </a:solidFill>
              </a:rPr>
              <a:t>날 수를 계산하여 출력하는 프로그램을 작성하시오</a:t>
            </a:r>
            <a:r>
              <a:rPr lang="en-US" altLang="ko-KR" sz="3200" dirty="0" smtClean="0">
                <a:solidFill>
                  <a:srgbClr val="FFC000"/>
                </a:solidFill>
              </a:rPr>
              <a:t>.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5149" y="2974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gradFill>
                  <a:gsLst>
                    <a:gs pos="82000">
                      <a:srgbClr val="FF0000"/>
                    </a:gs>
                    <a:gs pos="43000">
                      <a:schemeClr val="bg1"/>
                    </a:gs>
                    <a:gs pos="100000">
                      <a:srgbClr val="C00000"/>
                    </a:gs>
                  </a:gsLst>
                  <a:lin ang="0" scaled="0"/>
                </a:gradFill>
              </a:rPr>
              <a:t>★★★★★</a:t>
            </a:r>
          </a:p>
        </p:txBody>
      </p:sp>
      <p:pic>
        <p:nvPicPr>
          <p:cNvPr id="6" name="Picture 2" descr="ë³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5" y="341607"/>
            <a:ext cx="819591" cy="8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3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Ding Sound Effect.wav"/>
          </p:stSnd>
        </p:sndAc>
      </p:transition>
    </mc:Choice>
    <mc:Fallback xmlns="">
      <p:transition spd="slow">
        <p:sndAc>
          <p:stSnd>
            <p:snd r:embed="rId4" name="Ding Sound Effect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0860912">
            <a:off x="-7321398" y="1023499"/>
            <a:ext cx="26691922" cy="3682773"/>
            <a:chOff x="-7321398" y="1023499"/>
            <a:chExt cx="26691922" cy="3682773"/>
          </a:xfrm>
        </p:grpSpPr>
        <p:sp>
          <p:nvSpPr>
            <p:cNvPr id="4" name="TextBox 3"/>
            <p:cNvSpPr txBox="1"/>
            <p:nvPr/>
          </p:nvSpPr>
          <p:spPr>
            <a:xfrm>
              <a:off x="-7321398" y="2151727"/>
              <a:ext cx="26691922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 smtClean="0">
                  <a:solidFill>
                    <a:srgbClr val="FFC000"/>
                  </a:solidFill>
                </a:rPr>
                <a:t>#3. </a:t>
              </a:r>
              <a:r>
                <a:rPr lang="ko-KR" altLang="en-US" sz="8000" dirty="0" smtClean="0">
                  <a:solidFill>
                    <a:srgbClr val="FFC000"/>
                  </a:solidFill>
                </a:rPr>
                <a:t>자신의 생일과 오늘 날짜를 입력하면 지금까지 살아온</a:t>
              </a:r>
              <a:endParaRPr lang="en-US" altLang="ko-KR" sz="8000" dirty="0" smtClean="0">
                <a:solidFill>
                  <a:srgbClr val="FFC000"/>
                </a:solidFill>
              </a:endParaRPr>
            </a:p>
            <a:p>
              <a:pPr algn="ctr"/>
              <a:r>
                <a:rPr lang="ko-KR" altLang="en-US" sz="8000" dirty="0" smtClean="0">
                  <a:solidFill>
                    <a:srgbClr val="FFC000"/>
                  </a:solidFill>
                </a:rPr>
                <a:t>날 수를 계산하여 출력하는 프로그램을 작성하시오</a:t>
              </a:r>
              <a:r>
                <a:rPr lang="en-US" altLang="ko-KR" sz="8000" dirty="0" smtClean="0">
                  <a:solidFill>
                    <a:srgbClr val="FFC000"/>
                  </a:solidFill>
                </a:rPr>
                <a:t>.</a:t>
              </a:r>
              <a:endParaRPr lang="ko-KR" altLang="en-US" sz="8000" dirty="0">
                <a:solidFill>
                  <a:srgbClr val="FFC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00987" y="1023499"/>
              <a:ext cx="36471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gradFill>
                    <a:gsLst>
                      <a:gs pos="82000">
                        <a:srgbClr val="FF0000"/>
                      </a:gs>
                      <a:gs pos="43000">
                        <a:schemeClr val="bg1"/>
                      </a:gs>
                      <a:gs pos="100000">
                        <a:srgbClr val="C00000"/>
                      </a:gs>
                    </a:gsLst>
                    <a:lin ang="0" scaled="0"/>
                  </a:gradFill>
                </a:rPr>
                <a:t>★★★★★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19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HOLY JESUS WTF IS THAT! - Sound Effect - Free Download Link In Bio (HD).wav"/>
          </p:stSnd>
        </p:sndAc>
      </p:transition>
    </mc:Choice>
    <mc:Fallback xmlns="">
      <p:transition spd="slow">
        <p:sndAc>
          <p:stSnd>
            <p:snd r:embed="rId3" name="HOLY JESUS WTF IS THAT! - Sound Effect - Free Download Link In Bio (HD)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2.91667E-6 -4.44444E-6 C -0.00026 -0.00162 -0.00078 -0.00324 -0.00078 -0.00486 C -0.00078 -0.00555 2.91667E-6 -0.00439 2.91667E-6 -0.0037 C 2.91667E-6 -0.00324 -0.00039 -0.00277 -0.00052 -0.00208 C -0.00026 -0.00162 0.00026 -0.00138 0.00026 -0.00046 C 0.00026 -4.44444E-6 -0.00026 -0.00023 -0.00052 -4.44444E-6 C -0.00078 0.00024 -0.00104 0.0007 -0.0013 0.00093 C -0.00144 0.00047 -0.00144 -4.44444E-6 -0.00157 -0.00046 C -0.0017 -0.00115 -0.00235 -0.00208 -0.00209 -0.00208 C -0.0017 -0.00231 -0.00117 -0.00138 -0.00078 -0.00115 C -0.00065 -0.00069 -0.0013 -0.00138 -0.00157 -0.00162 C -0.0017 -0.00231 -0.00209 -0.00347 -0.00183 -0.0037 C -0.00157 -0.00416 -0.00065 -0.00069 -0.00052 -0.00046 C -0.00026 -0.00023 0.00052 -4.44444E-6 0.00026 -4.44444E-6 C -0.00026 -4.44444E-6 -0.00065 -0.00046 -0.00104 -0.00046 C -0.00091 -0.00185 -0.00078 -0.003 -0.00078 -0.00439 C -0.00078 -0.00555 -0.00065 -0.00185 -0.00104 -0.00115 C -0.0013 -0.00046 -0.0017 -0.00138 -0.00209 -0.00162 C -0.00183 -0.00208 -0.0013 -0.00208 -0.0013 -0.00277 C -0.0013 -0.00324 -0.00235 -0.00254 -0.00209 -0.00208 C -0.0017 -0.00115 -0.00104 -0.00115 -0.00052 -0.00046 C -0.00026 -0.00023 0.00052 0.00024 0.00026 0.00047 C -0.00026 0.00093 -0.00078 0.00024 -0.0013 -4.44444E-6 C -0.00144 -0.00046 -0.00144 -0.00115 -0.00157 -0.00162 C -0.00196 -0.003 -0.00261 -0.00347 -0.00313 -0.00439 C -0.003 -0.00463 -0.00157 -0.00601 -0.00157 -0.0037 C -0.00157 -0.00231 -0.00209 -0.00115 -0.00235 -4.44444E-6 C -0.00235 -4.44444E-6 -0.00417 -0.00162 -0.00287 -0.00277 C -0.00248 -0.003 -0.00222 -0.00231 -0.00183 -0.00208 C -0.00117 -0.00138 2.91667E-6 -4.44444E-6 0.00052 0.00162 C 0.00065 0.00209 0.00065 0.00255 0.00091 0.00325 C 0.00039 0.00348 2.91667E-6 0.00417 -0.00026 0.00394 C -0.00117 0.00325 -0.0017 0.00139 -0.00209 -4.44444E-6 C -0.0017 -0.00023 -0.0013 -0.00069 -0.00078 -0.00046 C -0.00052 -0.00046 2.91667E-6 0.0007 -0.00026 0.00093 C -0.00065 0.00162 -0.00117 0.0007 -0.00157 0.00047 C -0.00183 0.00024 -0.00209 -4.44444E-6 -0.00235 -0.00046 C -0.00274 -0.00138 -0.00274 -0.003 -0.00235 -0.0037 C -0.00222 -0.00416 -0.00183 -0.00416 -0.00157 -0.00439 C -0.0017 -0.0037 -0.0017 -0.00324 -0.00183 -0.00277 C -0.00196 -0.00208 -0.00183 -0.00092 -0.00209 -0.00046 C -0.00235 -4.44444E-6 -0.00287 -0.00023 -0.00313 -4.44444E-6 C -0.00313 -0.00046 -0.00365 -0.00115 -0.00339 -0.00162 C -0.003 -0.003 -0.0017 -0.00185 -0.0013 -0.00162 C -0.00157 -0.00115 -0.00183 -0.00069 -0.00209 -0.00046 C -0.00287 -0.00046 -0.00352 -0.00138 -0.00378 -0.00208 C -0.00352 -0.00509 -0.00365 -0.00555 -0.00104 -0.00277 C -0.00065 -0.00231 -0.00039 0.00093 -0.00026 0.00162 C -0.00052 0.00325 -0.00039 0.00579 -0.00157 0.00255 C -0.00183 0.00232 -0.0017 0.00116 -0.00183 0.00047 C -0.00209 -4.44444E-6 -0.00235 0.00024 -0.00261 -4.44444E-6 C -0.00287 -0.00115 -0.00313 -0.00254 -0.00261 -0.0037 C -0.00235 -0.00439 -0.00196 -0.00416 -0.00157 -0.00439 C -0.00183 -0.0037 -0.00222 -0.00347 -0.00235 -0.00277 C -0.00287 -0.00046 -0.00287 -4.44444E-6 -0.00287 0.00162 L -0.00339 0.00162 " pathEditMode="relative" rAng="0" ptsTypes="AAAAAAAAAAAAA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04804" y="2542639"/>
            <a:ext cx="6351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rgbClr val="2C94B2"/>
                </a:solidFill>
              </a:rPr>
              <a:t>For </a:t>
            </a:r>
            <a:r>
              <a:rPr lang="ko-KR" altLang="en-US" sz="7200" dirty="0" smtClean="0">
                <a:solidFill>
                  <a:srgbClr val="2C94B2"/>
                </a:solidFill>
              </a:rPr>
              <a:t>문 </a:t>
            </a:r>
            <a:r>
              <a:rPr lang="en-US" altLang="ko-KR" sz="7200" dirty="0" smtClean="0">
                <a:solidFill>
                  <a:srgbClr val="2C94B2"/>
                </a:solidFill>
              </a:rPr>
              <a:t>&amp; </a:t>
            </a:r>
            <a:r>
              <a:rPr lang="ko-KR" altLang="en-US" sz="7200" dirty="0" smtClean="0">
                <a:solidFill>
                  <a:srgbClr val="2C94B2"/>
                </a:solidFill>
              </a:rPr>
              <a:t>그 외</a:t>
            </a:r>
            <a:endParaRPr lang="ko-KR" altLang="en-US" dirty="0">
              <a:solidFill>
                <a:srgbClr val="2C94B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452" y="1262743"/>
            <a:ext cx="75052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2C94B2"/>
                </a:solidFill>
              </a:rPr>
              <a:t>1</a:t>
            </a:r>
          </a:p>
          <a:p>
            <a:r>
              <a:rPr lang="en-US" altLang="ko-KR" sz="8000" dirty="0" smtClean="0">
                <a:solidFill>
                  <a:srgbClr val="2C94B2"/>
                </a:solidFill>
              </a:rPr>
              <a:t>2</a:t>
            </a:r>
          </a:p>
          <a:p>
            <a:r>
              <a:rPr lang="en-US" altLang="ko-KR" sz="8000" dirty="0" smtClean="0">
                <a:solidFill>
                  <a:srgbClr val="2C94B2"/>
                </a:solidFill>
              </a:rPr>
              <a:t>3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51429" y="1262744"/>
            <a:ext cx="508000" cy="3680554"/>
          </a:xfrm>
          <a:prstGeom prst="rect">
            <a:avLst/>
          </a:prstGeom>
          <a:solidFill>
            <a:srgbClr val="FFF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43539" b="87770"/>
          <a:stretch/>
        </p:blipFill>
        <p:spPr>
          <a:xfrm>
            <a:off x="-1150995" y="-994491"/>
            <a:ext cx="20069547" cy="23368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04804" y="3742968"/>
            <a:ext cx="5312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</a:rPr>
              <a:t>3102 </a:t>
            </a:r>
            <a:r>
              <a:rPr lang="ko-KR" altLang="en-US" sz="7200" dirty="0" smtClean="0">
                <a:solidFill>
                  <a:schemeClr val="bg1"/>
                </a:solidFill>
              </a:rPr>
              <a:t>김준섭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30580" y="3836451"/>
            <a:ext cx="72571" cy="10133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75980" y="2636122"/>
            <a:ext cx="72571" cy="10133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5" t="11705" r="37263" b="15816"/>
          <a:stretch/>
        </p:blipFill>
        <p:spPr>
          <a:xfrm>
            <a:off x="16468692" y="-3186839"/>
            <a:ext cx="578171" cy="99201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11047" t="14285" r="86445" b="7727"/>
          <a:stretch/>
        </p:blipFill>
        <p:spPr>
          <a:xfrm>
            <a:off x="2072279" y="1435850"/>
            <a:ext cx="537572" cy="34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8.33333E-7 0.00046 C -0.00247 0.01273 -0.00391 0.02592 -0.00742 0.03796 C -0.00977 0.04491 -0.01458 0.05023 -0.01732 0.05671 C -0.02122 0.06597 -0.02331 0.07639 -0.02721 0.08518 C -0.03151 0.09421 -0.0375 0.10162 -0.04193 0.11042 C -0.04727 0.1206 -0.05156 0.13194 -0.05677 0.1419 C -0.06315 0.15393 -0.07044 0.16458 -0.07643 0.17639 C -0.08203 0.18773 -0.08568 0.2 -0.09128 0.21111 C -0.10586 0.23981 -0.11172 0.24097 -0.12826 0.26782 C -0.13464 0.27801 -0.13932 0.28958 -0.14544 0.2993 C -0.15 0.30625 -0.15547 0.3118 -0.16029 0.31805 C -0.16849 0.3294 -0.18242 0.35231 -0.19232 0.36227 C -0.20339 0.37361 -0.21419 0.38588 -0.22682 0.39329 C -0.23177 0.39653 -0.23724 0.39907 -0.24154 0.40301 C -0.25287 0.41366 -0.26146 0.42893 -0.27357 0.43727 C -0.31341 0.46574 -0.28125 0.44236 -0.33516 0.48449 C -0.34336 0.4912 -0.35143 0.49815 -0.3599 0.5037 C -0.3681 0.50856 -0.37643 0.51342 -0.38451 0.51944 C -0.39622 0.52731 -0.40729 0.53657 -0.41901 0.54467 C -0.42448 0.54838 -0.43086 0.55023 -0.4362 0.55417 C -0.45742 0.56805 -0.45417 0.56944 -0.47318 0.58565 C -0.51263 0.61759 -0.47214 0.58356 -0.50274 0.6044 C -0.51302 0.61134 -0.52331 0.61736 -0.53229 0.62639 C -0.53971 0.63333 -0.54935 0.64282 -0.55703 0.64838 C -0.56667 0.65509 -0.57747 0.65972 -0.58659 0.66759 C -0.59154 0.67153 -0.59649 0.67592 -0.6013 0.67986 C -0.62747 0.6993 -0.60521 0.68055 -0.62852 0.69583 C -0.63438 0.6993 -0.63971 0.7044 -0.6457 0.7081 C -0.65039 0.71111 -0.65573 0.71204 -0.66055 0.71481 C -0.68737 0.72755 -0.67096 0.72315 -0.70482 0.73657 C -0.71107 0.73912 -0.72969 0.7419 -0.73438 0.74305 C -0.73932 0.7463 -0.74401 0.75046 -0.74922 0.75255 C -0.75573 0.7544 -0.76302 0.75231 -0.76888 0.75532 C -0.77318 0.75741 -0.77487 0.76481 -0.77878 0.76829 C -0.78333 0.77176 -0.7888 0.77199 -0.79362 0.77454 C -0.82461 0.79051 -0.7901 0.77917 -0.83294 0.79005 C -0.83789 0.79329 -0.84258 0.79768 -0.84779 0.79977 C -0.85742 0.80324 -0.87734 0.80602 -0.87734 0.80625 C -0.88229 0.80903 -0.88698 0.81296 -0.89219 0.81528 C -0.91784 0.82616 -0.89701 0.8118 -0.9168 0.82153 C -0.92031 0.82338 -0.92331 0.82616 -0.92669 0.82801 C -0.95599 0.84305 -0.94948 0.84051 -0.96849 0.84676 C -0.98086 0.85717 -0.97122 0.85092 -0.98828 0.85648 C -0.99401 0.8581 -1.00339 0.86319 -1.00794 0.86574 C -1.01042 0.86667 -1.01289 0.86782 -1.01537 0.86875 C -1.02708 0.87292 -1.02279 0.86852 -1.0276 0.875 L -1.0276 0.87546 " pathEditMode="relative" rAng="0" ptsTypes="AAAAAAAAAAAAAAAAAAAAAAAAAAAAAAAAAAAAAAAAAAAAAAAA">
                                      <p:cBhvr>
                                        <p:cTn id="6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80" y="4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" presetClass="exit" presetSubtype="0" fill="hold" grpId="7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3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951"/>
                            </p:stCondLst>
                            <p:childTnLst>
                              <p:par>
                                <p:cTn id="3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451"/>
                            </p:stCondLst>
                            <p:childTnLst>
                              <p:par>
                                <p:cTn id="37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951"/>
                            </p:stCondLst>
                            <p:childTnLst>
                              <p:par>
                                <p:cTn id="40" presetID="1" presetClass="exit" presetSubtype="0" fill="hold" grpId="7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451"/>
                            </p:stCondLst>
                            <p:childTnLst>
                              <p:par>
                                <p:cTn id="43" presetID="1" presetClass="entr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951"/>
                            </p:stCondLst>
                            <p:childTnLst>
                              <p:par>
                                <p:cTn id="46" presetID="1" presetClass="exit" presetSubtype="0" fill="hold" grpId="8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451"/>
                            </p:stCondLst>
                            <p:childTnLst>
                              <p:par>
                                <p:cTn id="49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951"/>
                            </p:stCondLst>
                            <p:childTnLst>
                              <p:par>
                                <p:cTn id="52" presetID="1" presetClass="exit" presetSubtype="0" fill="hold" grpId="9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451"/>
                            </p:stCondLst>
                            <p:childTnLst>
                              <p:par>
                                <p:cTn id="55" presetID="1" presetClass="entr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951"/>
                            </p:stCondLst>
                            <p:childTnLst>
                              <p:par>
                                <p:cTn id="58" presetID="1" presetClass="exit" presetSubtype="0" fill="hold" grpId="1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451"/>
                            </p:stCondLst>
                            <p:childTnLst>
                              <p:par>
                                <p:cTn id="61" presetID="1" presetClass="entr" presetSubtype="0" fill="hold" grpId="6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951"/>
                            </p:stCondLst>
                            <p:childTnLst>
                              <p:par>
                                <p:cTn id="64" presetID="1" presetClass="exit" presetSubtype="0" fill="hold" grpId="1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1" grpId="6" animBg="1"/>
      <p:bldP spid="11" grpId="7" animBg="1"/>
      <p:bldP spid="11" grpId="8" animBg="1"/>
      <p:bldP spid="11" grpId="9" animBg="1"/>
      <p:bldP spid="11" grpId="10" animBg="1"/>
      <p:bldP spid="11" grpId="12" animBg="1"/>
      <p:bldP spid="12" grpId="0" animBg="1"/>
      <p:bldP spid="12" grpId="1" animBg="1"/>
      <p:bldP spid="12" grpId="2" animBg="1"/>
      <p:bldP spid="12" grpId="7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20860912">
            <a:off x="-7321398" y="1023499"/>
            <a:ext cx="26691922" cy="3682773"/>
            <a:chOff x="-7321398" y="1023499"/>
            <a:chExt cx="26691922" cy="3682773"/>
          </a:xfrm>
        </p:grpSpPr>
        <p:sp>
          <p:nvSpPr>
            <p:cNvPr id="8" name="TextBox 7"/>
            <p:cNvSpPr txBox="1"/>
            <p:nvPr/>
          </p:nvSpPr>
          <p:spPr>
            <a:xfrm>
              <a:off x="-7321398" y="2151727"/>
              <a:ext cx="26691922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 smtClean="0">
                  <a:solidFill>
                    <a:srgbClr val="FFC000"/>
                  </a:solidFill>
                </a:rPr>
                <a:t>#3. </a:t>
              </a:r>
              <a:r>
                <a:rPr lang="ko-KR" altLang="en-US" sz="8000" dirty="0" smtClean="0">
                  <a:solidFill>
                    <a:srgbClr val="FFC000"/>
                  </a:solidFill>
                </a:rPr>
                <a:t>자신의 생일과 오늘 날짜를 입력하면 지금까지 살아온</a:t>
              </a:r>
              <a:endParaRPr lang="en-US" altLang="ko-KR" sz="8000" dirty="0" smtClean="0">
                <a:solidFill>
                  <a:srgbClr val="FFC000"/>
                </a:solidFill>
              </a:endParaRPr>
            </a:p>
            <a:p>
              <a:pPr algn="ctr"/>
              <a:r>
                <a:rPr lang="ko-KR" altLang="en-US" sz="8000" dirty="0" smtClean="0">
                  <a:solidFill>
                    <a:srgbClr val="FFC000"/>
                  </a:solidFill>
                </a:rPr>
                <a:t>날 수를 계산하여 출력하는 프로그램을 작성하시오</a:t>
              </a:r>
              <a:r>
                <a:rPr lang="en-US" altLang="ko-KR" sz="8000" dirty="0" smtClean="0">
                  <a:solidFill>
                    <a:srgbClr val="FFC000"/>
                  </a:solidFill>
                </a:rPr>
                <a:t>.</a:t>
              </a:r>
              <a:endParaRPr lang="ko-KR" altLang="en-US" sz="8000" dirty="0">
                <a:solidFill>
                  <a:srgbClr val="FFC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00987" y="1023499"/>
              <a:ext cx="36471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gradFill>
                    <a:gsLst>
                      <a:gs pos="82000">
                        <a:srgbClr val="FF0000"/>
                      </a:gs>
                      <a:gs pos="43000">
                        <a:schemeClr val="bg1"/>
                      </a:gs>
                      <a:gs pos="100000">
                        <a:srgbClr val="C00000"/>
                      </a:gs>
                    </a:gsLst>
                    <a:lin ang="0" scaled="0"/>
                  </a:gradFill>
                </a:rPr>
                <a:t>★★★★★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799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9 0.04422 L 0.1099 0.06227 C 0.08971 -0.08171 0.04909 -0.20763 0.04909 -0.33379 C 0.04909 -0.38773 0.1099 -0.29768 0.1099 -0.24375 C 0.1099 -0.20763 0.07956 -0.17176 0.0694 -0.11759 C 0.08971 -0.08171 0.13021 -0.06365 0.13021 0.00834 C 0.13021 0.04422 0.08971 0.02639 0.0694 0.04422 C 0.04909 0.06227 0.02891 0.09838 0.00859 0.11644 C -0.00143 0.08033 -0.00143 0.04422 -0.01159 0.00834 C -0.02174 -0.0456 -0.0724 -0.11759 -0.05208 -0.11759 C -0.02174 -0.13564 0.01875 -0.06365 0.04909 -0.0456 C 0.05925 -0.00972 0.00859 -0.06365 -0.01159 -0.08171 C -0.02174 -0.13564 -0.05208 -0.22569 -0.0319 -0.24375 C -0.01159 -0.27963 0.05925 -0.00972 0.0694 0.00834 C 0.08971 0.02639 0.15039 0.04422 0.13021 0.04422 C 0.08971 0.04422 0.05925 0.00834 0.02891 0.00834 C 0.03906 -0.09976 0.04909 -0.18981 0.04909 -0.29768 C 0.04909 -0.38773 0.05925 -0.09976 0.02891 -0.0456 C 0.00859 0.00834 -0.02174 -0.06365 -0.05208 -0.08171 C -0.0319 -0.11759 0.00859 -0.11759 0.00859 -0.17176 C 0.00859 -0.20763 -0.0724 -0.1537 -0.05208 -0.11759 C -0.02174 -0.0456 0.02891 -0.0456 0.0694 0.00834 C 0.08971 0.02639 0.15039 0.06227 0.13021 0.08033 C 0.08971 0.11644 0.04909 0.06227 0.00859 0.04422 C -0.00143 0.00834 -0.00143 -0.0456 -0.01159 -0.08171 C -0.04206 -0.18981 -0.09258 -0.22569 -0.1332 -0.29768 C -0.12305 -0.31574 -0.01159 -0.42361 -0.01159 -0.24375 C -0.01159 -0.13564 -0.05208 -0.0456 -0.0724 0.04422 C -0.0724 0.06227 -0.21419 -0.08171 -0.11289 -0.17176 C -0.08255 -0.18981 -0.06224 -0.13564 -0.0319 -0.11759 C 0.01875 -0.06365 0.1099 0.04422 0.15039 0.17037 C 0.16055 0.20625 0.16055 0.24237 0.18086 0.2963 C 0.14024 0.31436 0.1099 0.36829 0.08971 0.35047 C 0.01875 0.2963 -0.02174 0.15232 -0.05208 0.04422 C -0.02174 0.02639 0.00859 -0.00972 0.04909 0.00834 C 0.0694 0.00834 0.1099 0.09838 0.08971 0.11644 C 0.05925 0.17037 0.01875 0.09838 -0.01159 0.08033 C -0.0319 0.06227 -0.05208 0.04422 -0.0724 0.00834 C -0.10273 -0.06365 -0.10273 -0.18981 -0.0724 -0.24375 C -0.06224 -0.27963 -0.0319 -0.27963 -0.01159 -0.29768 C -0.02174 -0.24375 -0.02174 -0.20763 -0.0319 -0.17176 C -0.04206 -0.11759 -0.0319 -0.02777 -0.05208 0.00834 C -0.0724 0.04422 -0.11289 0.02639 -0.1332 0.04422 C -0.1332 0.00834 -0.1737 -0.0456 -0.15338 -0.08171 C -0.12305 -0.18981 -0.02174 -0.09976 0.00859 -0.08171 C -0.01159 -0.0456 -0.0319 -0.00972 -0.05208 0.00834 C -0.11289 0.00834 -0.16354 -0.06365 -0.18372 -0.11759 C -0.16354 -0.35162 -0.1737 -0.38773 0.02891 -0.17176 C 0.05925 -0.13564 0.07956 0.11644 0.08971 0.17037 C 0.0694 0.2963 0.07956 0.49445 -0.01159 0.24237 C -0.0319 0.22431 -0.02174 0.13426 -0.0319 0.08033 C -0.05208 0.04422 -0.0724 0.06227 -0.09258 0.04422 C -0.11289 -0.0456 -0.1332 -0.1537 -0.09258 -0.24375 C -0.0724 -0.29768 -0.04206 -0.27963 -0.01159 -0.29768 C -0.0319 -0.24375 -0.06224 -0.22569 -0.0724 -0.17176 C -0.11289 0.00834 -0.11289 0.04422 -0.11289 0.17037 L -0.15338 0.17037 " pathEditMode="relative" rAng="0" ptsTypes="AAAAAAAAAAAAA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33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364143">
            <a:off x="4085571" y="2274838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 err="1" smtClean="0">
                <a:solidFill>
                  <a:schemeClr val="bg1"/>
                </a:solidFill>
              </a:rPr>
              <a:t>아몰랑</a:t>
            </a:r>
            <a:endParaRPr lang="en-US" altLang="ko-KR" sz="7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7200" dirty="0" err="1" smtClean="0">
                <a:solidFill>
                  <a:schemeClr val="bg1"/>
                </a:solidFill>
              </a:rPr>
              <a:t>재낍시다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1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Ding Sound Effect.wav"/>
          </p:stSnd>
        </p:sndAc>
      </p:transition>
    </mc:Choice>
    <mc:Fallback xmlns="">
      <p:transition spd="slow">
        <p:sndAc>
          <p:stSnd>
            <p:snd r:embed="rId3" name="Ding Sound Effect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295" y="751403"/>
            <a:ext cx="103765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</a:rPr>
              <a:t>#4. </a:t>
            </a:r>
            <a:r>
              <a:rPr lang="ko-KR" altLang="en-US" sz="3200" dirty="0" smtClean="0">
                <a:solidFill>
                  <a:srgbClr val="FFC000"/>
                </a:solidFill>
              </a:rPr>
              <a:t>원의 반지름을 입력 받아 면적을 구하는 프로그램을</a:t>
            </a:r>
            <a:endParaRPr lang="en-US" altLang="ko-KR" sz="32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rgbClr val="FFC000"/>
                </a:solidFill>
              </a:rPr>
              <a:t>작성하시오</a:t>
            </a:r>
            <a:r>
              <a:rPr lang="en-US" altLang="ko-KR" sz="3200" dirty="0" smtClean="0">
                <a:solidFill>
                  <a:srgbClr val="FFC000"/>
                </a:solidFill>
              </a:rPr>
              <a:t>.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5149" y="2974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★★☆☆☆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7" idx="2"/>
            <a:endCxn id="11" idx="0"/>
          </p:cNvCxnSpPr>
          <p:nvPr/>
        </p:nvCxnSpPr>
        <p:spPr>
          <a:xfrm flipH="1">
            <a:off x="1442826" y="2631728"/>
            <a:ext cx="2" cy="341453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7" name="순서도: 수행의 시작/종료 6"/>
          <p:cNvSpPr/>
          <p:nvPr/>
        </p:nvSpPr>
        <p:spPr>
          <a:xfrm>
            <a:off x="630308" y="2203311"/>
            <a:ext cx="1625039" cy="428417"/>
          </a:xfrm>
          <a:prstGeom prst="flowChartTermina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START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순서도: 준비 7"/>
          <p:cNvSpPr/>
          <p:nvPr/>
        </p:nvSpPr>
        <p:spPr>
          <a:xfrm>
            <a:off x="469174" y="2997445"/>
            <a:ext cx="1947306" cy="558703"/>
          </a:xfrm>
          <a:prstGeom prst="flowChartPreparation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float R, </a:t>
            </a:r>
            <a:r>
              <a:rPr lang="en-US" altLang="ko-KR" sz="12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9" name="순서도: 데이터 8"/>
          <p:cNvSpPr/>
          <p:nvPr/>
        </p:nvSpPr>
        <p:spPr>
          <a:xfrm>
            <a:off x="549740" y="3841404"/>
            <a:ext cx="1786173" cy="512694"/>
          </a:xfrm>
          <a:prstGeom prst="flowChartInputOutput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Read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순서도: 데이터 9"/>
          <p:cNvSpPr/>
          <p:nvPr/>
        </p:nvSpPr>
        <p:spPr>
          <a:xfrm>
            <a:off x="549738" y="5277451"/>
            <a:ext cx="1786173" cy="512694"/>
          </a:xfrm>
          <a:prstGeom prst="flowChartInputOutput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Write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순서도: 수행의 시작/종료 10"/>
          <p:cNvSpPr/>
          <p:nvPr/>
        </p:nvSpPr>
        <p:spPr>
          <a:xfrm>
            <a:off x="630306" y="6046258"/>
            <a:ext cx="1625039" cy="428417"/>
          </a:xfrm>
          <a:prstGeom prst="flowChartTermina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END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639733" y="4608513"/>
            <a:ext cx="1606181" cy="365921"/>
          </a:xfrm>
          <a:prstGeom prst="flowChartProcess">
            <a:avLst/>
          </a:prstGeom>
          <a:solidFill>
            <a:srgbClr val="1E1E1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S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 = R*R*3.141592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47607" y="2203311"/>
            <a:ext cx="716862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20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000" b="1" dirty="0" err="1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stdio.h</a:t>
            </a:r>
            <a:r>
              <a:rPr lang="en-US" altLang="ko-KR" sz="2000" b="1" dirty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569DD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20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main()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569DD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20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R, </a:t>
            </a: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2000" b="1" dirty="0">
              <a:solidFill>
                <a:srgbClr val="C8C8C8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</a:t>
            </a:r>
            <a:r>
              <a:rPr lang="ko-KR" altLang="en-US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반지름을 입력해주세요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.(</a:t>
            </a:r>
            <a:r>
              <a:rPr lang="ko-KR" altLang="en-US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단위 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m)\n"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en-US" altLang="ko-KR" sz="2000" b="1" dirty="0">
              <a:solidFill>
                <a:srgbClr val="C8C8C8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scanf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"%</a:t>
            </a:r>
            <a:r>
              <a:rPr lang="en-US" altLang="ko-KR" sz="2000" b="1" dirty="0" err="1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f”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000" b="1" dirty="0" err="1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</a:t>
            </a:r>
            <a:r>
              <a:rPr lang="en-US" altLang="ko-KR" sz="2000" b="1" dirty="0" err="1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 = R * R * 3.141592;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</a:t>
            </a:r>
            <a:r>
              <a:rPr lang="ko-KR" altLang="en-US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반지름 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%</a:t>
            </a:r>
            <a:r>
              <a:rPr lang="en-US" altLang="ko-KR" sz="2000" b="1" dirty="0" err="1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fm</a:t>
            </a:r>
            <a:r>
              <a:rPr lang="ko-KR" altLang="en-US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 원의 넓이는 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%f</a:t>
            </a:r>
            <a:r>
              <a:rPr lang="ko-KR" altLang="en-US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㎡입니다</a:t>
            </a:r>
            <a:r>
              <a:rPr lang="en-US" altLang="ko-KR" sz="2000" b="1" dirty="0" smtClean="0">
                <a:solidFill>
                  <a:srgbClr val="D69D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2000" b="1" dirty="0" smtClean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R, S);</a:t>
            </a:r>
            <a:endParaRPr lang="en-US" altLang="ko-KR" sz="2000" b="1" dirty="0">
              <a:solidFill>
                <a:srgbClr val="C8C8C8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C8C8C8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0" b="1" dirty="0">
              <a:solidFill>
                <a:srgbClr val="C8C8C8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732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  <p:sndAc>
          <p:stSnd>
            <p:snd r:embed="rId2" name="Ding Sound Effect.wav"/>
          </p:stSnd>
        </p:sndAc>
      </p:transition>
    </mc:Choice>
    <mc:Fallback xmlns="">
      <p:transition spd="slow">
        <p:fade/>
        <p:sndAc>
          <p:stSnd>
            <p:snd r:embed="rId4" name="Ding Sound Effect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"/>
                            </p:stCondLst>
                            <p:childTnLst>
                              <p:par>
                                <p:cTn id="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00" b="383"/>
          <a:stretch/>
        </p:blipFill>
        <p:spPr>
          <a:xfrm>
            <a:off x="1371375" y="999945"/>
            <a:ext cx="9306375" cy="48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0" t="-1" b="995"/>
          <a:stretch/>
        </p:blipFill>
        <p:spPr>
          <a:xfrm>
            <a:off x="1367557" y="1019579"/>
            <a:ext cx="9314011" cy="48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0" t="303" r="117" b="303"/>
          <a:stretch/>
        </p:blipFill>
        <p:spPr>
          <a:xfrm>
            <a:off x="1370612" y="1000664"/>
            <a:ext cx="9307902" cy="48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105" y="751403"/>
            <a:ext cx="107869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C000"/>
                </a:solidFill>
              </a:rPr>
              <a:t>#3. </a:t>
            </a:r>
            <a:r>
              <a:rPr lang="ko-KR" altLang="en-US" sz="3200" dirty="0" smtClean="0">
                <a:solidFill>
                  <a:srgbClr val="FFC000"/>
                </a:solidFill>
              </a:rPr>
              <a:t>자신의 생일과 오늘 날짜를 입력하면 지금까지 살아온</a:t>
            </a:r>
            <a:endParaRPr lang="en-US" altLang="ko-KR" sz="32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rgbClr val="FFC000"/>
                </a:solidFill>
              </a:rPr>
              <a:t>날 수를 계산하여 출력하는 프로그램을 작성하시오</a:t>
            </a:r>
            <a:r>
              <a:rPr lang="en-US" altLang="ko-KR" sz="3200" dirty="0" smtClean="0">
                <a:solidFill>
                  <a:srgbClr val="FFC000"/>
                </a:solidFill>
              </a:rPr>
              <a:t>.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5149" y="2974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gradFill>
                  <a:gsLst>
                    <a:gs pos="82000">
                      <a:srgbClr val="FF0000"/>
                    </a:gs>
                    <a:gs pos="43000">
                      <a:schemeClr val="bg1"/>
                    </a:gs>
                    <a:gs pos="100000">
                      <a:srgbClr val="C00000"/>
                    </a:gs>
                  </a:gsLst>
                  <a:lin ang="0" scaled="0"/>
                </a:gradFill>
              </a:rPr>
              <a:t>★★★★★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0834" y="3429000"/>
            <a:ext cx="8507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입력된 년</a:t>
            </a:r>
            <a:r>
              <a:rPr lang="en-US" altLang="ko-KR" sz="3200" dirty="0" smtClean="0">
                <a:solidFill>
                  <a:schemeClr val="bg1"/>
                </a:solidFill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</a:rPr>
              <a:t>월</a:t>
            </a:r>
            <a:r>
              <a:rPr lang="en-US" altLang="ko-KR" sz="3200" dirty="0" smtClean="0">
                <a:solidFill>
                  <a:schemeClr val="bg1"/>
                </a:solidFill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</a:rPr>
              <a:t>일을 모두 일로 환산해야 하며</a:t>
            </a:r>
            <a:r>
              <a:rPr lang="en-US" altLang="ko-KR" sz="320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월마다 일 수가 다른 것까지 고려해야 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심지어 윤년까지 고려해야 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07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-0.00139 L 0.00274 -0.00116 C 0.00247 -0.00278 0.00208 -0.00394 0.00208 -0.00533 C 0.00208 -0.00579 0.00274 -0.00486 0.00274 -0.0044 C 0.00274 -0.00394 0.00234 -0.00371 0.00234 -0.00301 C 0.00247 -0.00278 0.00287 -0.00255 0.00287 -0.00185 C 0.00287 -0.00139 0.00247 -0.00162 0.00234 -0.00139 C 0.00208 -0.00116 0.00182 -0.00093 0.00169 -0.0007 C 0.00156 -0.00093 0.00156 -0.00139 0.00143 -0.00185 C 0.0013 -0.00232 0.00078 -0.00301 0.00104 -0.00301 C 0.0013 -0.00324 0.00182 -0.00255 0.00208 -0.00232 C 0.00221 -0.00185 0.00169 -0.00255 0.00143 -0.00278 C 0.0013 -0.00324 0.00104 -0.00417 0.0013 -0.0044 C 0.00143 -0.00463 0.00221 -0.00185 0.00234 -0.00185 C 0.00247 -0.00162 0.00313 -0.00139 0.00287 -0.00139 C 0.00247 -0.00139 0.00221 -0.00185 0.00182 -0.00185 C 0.00195 -0.00278 0.00208 -0.00371 0.00208 -0.00486 C 0.00208 -0.00579 0.00221 -0.00278 0.00182 -0.00232 C 0.00169 -0.00185 0.0013 -0.00255 0.00104 -0.00278 C 0.0013 -0.00301 0.00169 -0.00301 0.00169 -0.00371 C 0.00169 -0.00394 0.00078 -0.00347 0.00104 -0.00301 C 0.0013 -0.00232 0.00182 -0.00232 0.00234 -0.00185 C 0.00247 -0.00162 0.00313 -0.00116 0.00287 -0.00093 C 0.00247 -0.0007 0.00208 -0.00116 0.00169 -0.00139 C 0.00156 -0.00185 0.00156 -0.00232 0.00143 -0.00278 C 0.00117 -0.00371 0.00065 -0.00417 0.00026 -0.00486 C 0.00026 -0.00509 0.00143 -0.00625 0.00143 -0.0044 C 0.00143 -0.00324 0.00104 -0.00232 0.00078 -0.00139 C 0.00078 -0.00116 -0.00065 -0.00278 0.00039 -0.00371 C 0.00078 -0.00371 0.00091 -0.00324 0.0013 -0.00301 C 0.00182 -0.00255 0.00274 -0.00139 0.00313 2.22222E-6 C 0.00326 0.00023 0.00326 0.00069 0.00352 0.00116 C 0.003 0.00139 0.00274 0.00185 0.00247 0.00185 C 0.00182 0.00116 0.0013 -0.00023 0.00104 -0.00139 C 0.0013 -0.00162 0.00169 -0.00185 0.00208 -0.00185 C 0.00234 -0.00185 0.00274 -0.00093 0.00247 -0.0007 C 0.00221 2.22222E-6 0.00182 -0.00093 0.00143 -0.00093 C 0.0013 -0.00116 0.00104 -0.00139 0.00078 -0.00185 C 0.00052 -0.00255 0.00052 -0.00371 0.00078 -0.0044 C 0.00091 -0.00463 0.0013 -0.00463 0.00143 -0.00486 C 0.0013 -0.0044 0.0013 -0.00394 0.0013 -0.00371 C 0.00117 -0.00301 0.0013 -0.00209 0.00104 -0.00185 C 0.00078 -0.00139 0.00039 -0.00162 0.00026 -0.00139 C 0.00026 -0.00185 -0.00026 -0.00232 -6.25E-7 -0.00278 C 0.00026 -0.00371 0.0013 -0.00278 0.00169 -0.00278 C 0.00143 -0.00232 0.0013 -0.00185 0.00104 -0.00185 C 0.00039 -0.00185 -0.00013 -0.00255 -0.00026 -0.00301 C -0.00013 -0.00533 -0.00026 -0.00579 0.00182 -0.00371 C 0.00221 -0.00324 0.00234 -0.0007 0.00247 2.22222E-6 C 0.00234 0.00116 0.00234 0.00324 0.00143 0.00069 C 0.0013 0.00046 0.0013 -0.00047 0.0013 -0.00093 C 0.00104 -0.00139 0.00078 -0.00116 0.00065 -0.00139 C 0.00039 -0.00232 0.00026 -0.00347 0.00065 -0.0044 C 0.00078 -0.00486 0.00117 -0.00463 0.00143 -0.00486 C 0.0013 -0.0044 0.00091 -0.00417 0.00078 -0.00371 C 0.00039 -0.00185 0.00039 -0.00139 0.00039 2.22222E-6 L -6.25E-7 2.22222E-6 " pathEditMode="relative" rAng="0" ptsTypes="AAAAAAAAAAAAAAAAAAAAAAAAAAAAAAAAAAAAAAAAAAAAAAAAAAAAAAA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0" y="-4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-0.00139 L 0.00274 -0.00116 C 0.00247 -0.00278 0.00208 -0.00394 0.00208 -0.00533 C 0.00208 -0.00579 0.00274 -0.00486 0.00274 -0.0044 C 0.00274 -0.00394 0.00234 -0.00371 0.00234 -0.00301 C 0.00247 -0.00278 0.00287 -0.00255 0.00287 -0.00185 C 0.00287 -0.00139 0.00247 -0.00162 0.00234 -0.00139 C 0.00208 -0.00116 0.00182 -0.00093 0.00169 -0.0007 C 0.00156 -0.00093 0.00156 -0.00139 0.00143 -0.00185 C 0.0013 -0.00232 0.00078 -0.00301 0.00104 -0.00301 C 0.0013 -0.00324 0.00182 -0.00255 0.00208 -0.00232 C 0.00221 -0.00185 0.00169 -0.00255 0.00143 -0.00278 C 0.0013 -0.00324 0.00104 -0.00417 0.0013 -0.0044 C 0.00143 -0.00463 0.00221 -0.00185 0.00234 -0.00185 C 0.00247 -0.00162 0.00313 -0.00139 0.00287 -0.00139 C 0.00247 -0.00139 0.00221 -0.00185 0.00182 -0.00185 C 0.00195 -0.00278 0.00208 -0.00371 0.00208 -0.00486 C 0.00208 -0.00579 0.00221 -0.00278 0.00182 -0.00232 C 0.00169 -0.00185 0.0013 -0.00255 0.00104 -0.00278 C 0.0013 -0.00301 0.00169 -0.00301 0.00169 -0.00371 C 0.00169 -0.00394 0.00078 -0.00347 0.00104 -0.00301 C 0.0013 -0.00232 0.00182 -0.00232 0.00234 -0.00185 C 0.00247 -0.00162 0.00313 -0.00116 0.00287 -0.00093 C 0.00247 -0.0007 0.00208 -0.00116 0.00169 -0.00139 C 0.00156 -0.00185 0.00156 -0.00232 0.00143 -0.00278 C 0.00117 -0.00371 0.00065 -0.00417 0.00026 -0.00486 C 0.00026 -0.00509 0.00143 -0.00625 0.00143 -0.0044 C 0.00143 -0.00324 0.00104 -0.00232 0.00078 -0.00139 C 0.00078 -0.00116 -0.00065 -0.00278 0.00039 -0.00371 C 0.00078 -0.00371 0.00091 -0.00324 0.0013 -0.00301 C 0.00182 -0.00255 0.00274 -0.00139 0.00313 2.22222E-6 C 0.00326 0.00023 0.00326 0.00069 0.00352 0.00116 C 0.003 0.00139 0.00274 0.00185 0.00247 0.00185 C 0.00182 0.00116 0.0013 -0.00023 0.00104 -0.00139 C 0.0013 -0.00162 0.00169 -0.00185 0.00208 -0.00185 C 0.00234 -0.00185 0.00274 -0.00093 0.00247 -0.0007 C 0.00221 2.22222E-6 0.00182 -0.00093 0.00143 -0.00093 C 0.0013 -0.00116 0.00104 -0.00139 0.00078 -0.00185 C 0.00052 -0.00255 0.00052 -0.00371 0.00078 -0.0044 C 0.00091 -0.00463 0.0013 -0.00463 0.00143 -0.00486 C 0.0013 -0.0044 0.0013 -0.00394 0.0013 -0.00371 C 0.00117 -0.00301 0.0013 -0.00209 0.00104 -0.00185 C 0.00078 -0.00139 0.00039 -0.00162 0.00026 -0.00139 C 0.00026 -0.00185 -0.00026 -0.00232 -6.25E-7 -0.00278 C 0.00026 -0.00371 0.0013 -0.00278 0.00169 -0.00278 C 0.00143 -0.00232 0.0013 -0.00185 0.00104 -0.00185 C 0.00039 -0.00185 -0.00013 -0.00255 -0.00026 -0.00301 C -0.00013 -0.00533 -0.00026 -0.00579 0.00182 -0.00371 C 0.00221 -0.00324 0.00234 -0.0007 0.00247 2.22222E-6 C 0.00234 0.00116 0.00234 0.00324 0.00143 0.00069 C 0.0013 0.00046 0.0013 -0.00047 0.0013 -0.00093 C 0.00104 -0.00139 0.00078 -0.00116 0.00065 -0.00139 C 0.00039 -0.00232 0.00026 -0.00347 0.00065 -0.0044 C 0.00078 -0.00486 0.00117 -0.00463 0.00143 -0.00486 C 0.0013 -0.0044 0.00091 -0.00417 0.00078 -0.00371 C 0.00039 -0.00185 0.00039 -0.00139 0.00039 2.22222E-6 L -6.25E-7 2.22222E-6 " pathEditMode="relative" rAng="0" ptsTypes="AAAAAAAAAAAAAAAAAAAAAAAAAAAAAAAAAAAAAAAAAAAAAAAAAAAAAAA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924480" y="823880"/>
            <a:ext cx="4047766" cy="5083240"/>
            <a:chOff x="4000680" y="887380"/>
            <a:chExt cx="4047766" cy="5083240"/>
          </a:xfrm>
        </p:grpSpPr>
        <p:pic>
          <p:nvPicPr>
            <p:cNvPr id="1026" name="Picture 2" descr="파일:이때는 대략 정신이 멍해진다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680" y="887380"/>
              <a:ext cx="4047766" cy="5083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097547" y="1207698"/>
              <a:ext cx="1846053" cy="69874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021347" y="1016514"/>
            <a:ext cx="19383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도대체 이게 왜 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b="1" i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‘</a:t>
            </a:r>
            <a:r>
              <a:rPr lang="ko-KR" altLang="en-US" sz="2000" b="1" i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초급</a:t>
            </a:r>
            <a:r>
              <a:rPr lang="en-US" altLang="ko-KR" sz="2000" b="1" i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‘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난이도에 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있는 것인가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10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93 L -0.00013 0.00116 C 0.00078 0.00185 0.00182 0.00232 0.0026 0.00324 C 0.00287 0.0037 0.00313 0.00463 0.00287 0.00509 C 0.0026 0.00579 0.00182 0.00556 0.00117 0.00556 C -0.00156 0.00093 -0.00091 0.00394 -0.00052 -0.00324 C -0.00013 -0.00301 0.00026 -0.00324 0.00052 -0.00278 C 0.0013 -0.00139 0.00065 0.00185 0.00052 0.00278 C 0.00065 0.00023 0.00065 -0.00255 0.00091 -0.00509 C 0.00091 -0.00555 0.00117 -0.00393 0.00117 -0.00324 C 0.00117 -0.00069 0.00091 0.00185 0.00091 0.0044 C 0.00091 0.00509 0.00104 0.00324 0.00117 0.00278 C 0.00143 0.00232 0.00182 0.00185 0.00221 0.00139 C 0.00274 0.00463 0.00313 0.00648 0.00221 0.01042 C 0.00208 0.01088 0.00156 0.01019 0.00117 0.00972 C 0.00091 0.0081 0.00013 0.00602 0.00013 0.00394 C 0.00013 0.00324 0.00091 0.00232 0.00052 0.00208 C 0.00013 0.00185 -0.00026 0.00301 -0.00078 0.00324 C -0.00143 0.0037 -0.00221 0.0037 -0.00286 0.00394 C -0.00325 0.00394 -0.00417 0.0044 -0.00391 0.0044 C -0.00338 0.0044 -0.00299 0.00417 -0.00247 0.00394 C -0.00221 0.00347 -0.00182 0.00301 -0.00156 0.00278 C -0.00104 0.00232 -0.00052 0.00232 -0.00013 0.00208 C 0.00039 0.00185 0.00078 0.00139 0.00117 0.00093 C 0.00143 0.00023 0.00156 -0.00069 0.00182 -0.00093 C 0.00221 -0.00116 0.00287 -0.00093 0.00287 -0.00023 C 0.00313 0.0007 0.00247 0.00139 0.00221 0.00208 C 0.00208 0.00278 0.00208 0.00347 0.00182 0.00394 C 0.00156 0.0044 0.00117 0.0044 0.00091 0.0044 C 0.00013 0.00023 -0.00039 0.00139 0.00156 -0.00023 C 0.00182 0.00023 0.00234 0.00023 0.0026 0.00093 C 0.003 0.00185 0.00339 0.0044 0.00339 0.00463 C 0.00287 0.00486 0.0026 0.00556 0.00221 0.00556 C 0.00182 0.00579 -0.00013 0.00394 -0.00013 0.00417 C 0.00013 0.0037 0.00052 0.00324 0.00091 0.00324 C 0.00234 0.00324 0.00313 0.00532 0.00117 0.00208 C 0.00117 0.00139 0.00117 0.00093 0.00091 0.00023 C 0.00052 -0.00093 -0.00052 -0.00324 -0.00052 -0.00301 C -0.00052 -0.00023 -0.00065 0.00278 -0.00078 0.00556 C -0.00078 0.00718 -0.00078 0.00857 -0.00117 0.00972 C -0.0013 0.01042 -0.0013 0.00857 -0.00156 0.0081 C -0.0013 0.00671 -0.00091 0.00579 -0.00078 0.0044 L -0.00013 -0.00139 C 0.00039 0.00695 -0.00078 0.00324 0.00156 0.00324 C 0.00195 0.00324 0.00221 0.0037 0.0026 0.00394 C 0.00274 0.0044 0.00313 0.00509 0.00287 0.00556 C 0.00247 0.00764 0.00091 0.00648 0.00013 0.00625 C 0.00052 0.00602 0.00091 0.00509 0.00117 0.00509 C 0.00182 0.00486 0.00339 0.00648 0.00287 0.00556 C 0.00247 0.00463 0.00091 0.0044 0.00091 0.00463 C 0.00052 0.0037 -0.00039 0.00301 -0.00013 0.00208 C 0.00039 0.00093 0.0026 0.00347 0.0026 0.0044 C 0.0026 0.00509 0.00195 0.00347 0.00156 0.00324 C -0.0013 0.00093 0.00247 0.00486 -0.00052 0.00139 C -0.00026 0.00278 -0.00013 0.00394 0.00013 0.00509 C 0.00039 0.00579 0.00052 0.00671 0.00091 0.00671 C 0.0013 0.00671 0.00065 0.00556 0.00052 0.00509 C 0.00091 0.0007 -6.25E-7 0.00162 -0.00013 0.00093 Z " pathEditMode="relative" rAng="0" ptsTypes="AAAAAAAAAAAAAAAAAAAAAAAAAAAAAAAAAAAAAAAAAAAAAAAAAAAAAAAA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6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4.79167E-6 0.00023 C -0.00026 -0.00162 -0.00078 -0.00324 -0.00078 -0.00486 C -0.00078 -0.00555 -4.79167E-6 -0.0044 -4.79167E-6 -0.0037 C -4.79167E-6 -0.00324 -0.00039 -0.00278 -0.00052 -0.00208 C -0.00026 -0.00162 0.00027 -0.00139 0.00027 -0.00046 C 0.00027 -2.59259E-6 -0.00026 -0.00023 -0.00052 -2.59259E-6 C -0.00078 0.00023 -0.00104 0.0007 -0.0013 0.00093 C -0.00143 0.00047 -0.00143 -2.59259E-6 -0.00156 -0.00046 C -0.00169 -0.00115 -0.00234 -0.00208 -0.00208 -0.00208 C -0.00169 -0.00231 -0.00117 -0.00139 -0.00078 -0.00115 C -0.00065 -0.00069 -0.0013 -0.00139 -0.00156 -0.00162 C -0.00169 -0.00231 -0.00208 -0.00347 -0.00182 -0.0037 C -0.00156 -0.00416 -0.00065 -0.00069 -0.00052 -0.00046 C -0.00026 -0.00023 0.00053 -2.59259E-6 0.00027 -2.59259E-6 C -0.00026 -2.59259E-6 -0.00065 -0.00046 -0.00104 -0.00046 C -0.00091 -0.00185 -0.00078 -0.00301 -0.00078 -0.0044 C -0.00078 -0.00555 -0.00065 -0.00185 -0.00104 -0.00115 C -0.0013 -0.00046 -0.00169 -0.00139 -0.00208 -0.00162 C -0.00182 -0.00208 -0.0013 -0.00208 -0.0013 -0.00278 C -0.0013 -0.00324 -0.00234 -0.00254 -0.00208 -0.00208 C -0.00169 -0.00115 -0.00104 -0.00115 -0.00052 -0.00046 C -0.00026 -0.00023 0.00053 0.00023 0.00027 0.00047 C -0.00026 0.00093 -0.00078 0.00023 -0.0013 -2.59259E-6 C -0.00143 -0.00046 -0.00143 -0.00115 -0.00156 -0.00162 C -0.00195 -0.00301 -0.0026 -0.00347 -0.00312 -0.0044 C -0.00299 -0.00463 -0.00156 -0.00602 -0.00156 -0.0037 C -0.00156 -0.00231 -0.00208 -0.00115 -0.00234 -2.59259E-6 C -0.00234 0.00023 -0.00416 -0.00162 -0.00286 -0.00278 C -0.00247 -0.00301 -0.00221 -0.00231 -0.00182 -0.00208 C -0.00117 -0.00139 -4.79167E-6 -2.59259E-6 0.00053 0.00162 C 0.00066 0.00209 0.00066 0.00255 0.00092 0.00324 C 0.0004 0.00347 -4.79167E-6 0.00417 -0.00026 0.00394 C -0.00117 0.00324 -0.00169 0.00139 -0.00208 -2.59259E-6 C -0.00169 -0.00023 -0.0013 -0.00069 -0.00078 -0.00046 C -0.00052 -0.00046 -4.79167E-6 0.0007 -0.00026 0.00093 C -0.00065 0.00162 -0.00117 0.0007 -0.00156 0.00047 C -0.00182 0.00023 -0.00208 -2.59259E-6 -0.00234 -0.00046 C -0.00273 -0.00139 -0.00273 -0.00301 -0.00234 -0.0037 C -0.00221 -0.00416 -0.00182 -0.00416 -0.00156 -0.0044 C -0.00169 -0.0037 -0.00169 -0.00324 -0.00182 -0.00278 C -0.00195 -0.00208 -0.00182 -0.00092 -0.00208 -0.00046 C -0.00234 -2.59259E-6 -0.00286 -0.00023 -0.00312 -2.59259E-6 C -0.00312 -0.00046 -0.00364 -0.00115 -0.00338 -0.00162 C -0.00299 -0.00301 -0.00169 -0.00185 -0.0013 -0.00162 C -0.00156 -0.00115 -0.00182 -0.00069 -0.00208 -0.00046 C -0.00286 -0.00046 -0.00351 -0.00139 -0.00377 -0.00208 C -0.00351 -0.00509 -0.00364 -0.00555 -0.00104 -0.00278 C -0.00065 -0.00231 -0.00039 0.00093 -0.00026 0.00162 C -0.00052 0.00324 -0.00039 0.00579 -0.00156 0.00255 C -0.00182 0.00232 -0.00169 0.00116 -0.00182 0.00047 C -0.00208 -2.59259E-6 -0.00234 0.00023 -0.0026 -2.59259E-6 C -0.00286 -0.00115 -0.00312 -0.00254 -0.0026 -0.0037 C -0.00234 -0.0044 -0.00195 -0.00416 -0.00156 -0.0044 C -0.00182 -0.0037 -0.00221 -0.00347 -0.00234 -0.00278 C -0.00286 -0.00046 -0.00286 -2.59259E-6 -0.00286 0.00162 L -0.00338 0.00162 " pathEditMode="relative" rAng="0" ptsTypes="AAAAAAAAAAAAAAAAAAAAAAAAAAAAAAAAAAAAAAAAAAAAAAAAAAAAAAAAA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00" y="-6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1234" y="406400"/>
            <a:ext cx="4666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문제풀이에 돌입하자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모서리가 접힌 도형 5"/>
          <p:cNvSpPr/>
          <p:nvPr/>
        </p:nvSpPr>
        <p:spPr>
          <a:xfrm>
            <a:off x="1597705" y="1567544"/>
            <a:ext cx="8853715" cy="4180115"/>
          </a:xfrm>
          <a:prstGeom prst="foldedCorner">
            <a:avLst>
              <a:gd name="adj" fmla="val 15249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dirty="0" smtClean="0">
                <a:solidFill>
                  <a:schemeClr val="tx1"/>
                </a:solidFill>
              </a:rPr>
              <a:t>윤년의 조건</a:t>
            </a:r>
            <a:endParaRPr lang="en-US" altLang="ko-KR" sz="5400" dirty="0" smtClean="0">
              <a:solidFill>
                <a:schemeClr val="tx1"/>
              </a:solidFill>
            </a:endParaRPr>
          </a:p>
          <a:p>
            <a:endParaRPr lang="en-US" altLang="ko-KR" sz="36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2800" b="1" dirty="0" smtClean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4</a:t>
            </a:r>
            <a:r>
              <a:rPr lang="ko-KR" altLang="en-US" sz="2000" b="1" dirty="0" smtClean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로 나누어 떨어지는 해</a:t>
            </a:r>
            <a:r>
              <a:rPr lang="ko-KR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는 </a:t>
            </a:r>
            <a:r>
              <a:rPr lang="ko-KR" altLang="en-US" sz="28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윤년</a:t>
            </a:r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이다</a:t>
            </a: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2800" b="1" dirty="0" smtClean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4</a:t>
            </a:r>
            <a:r>
              <a:rPr lang="ko-KR" altLang="en-US" sz="2000" b="1" dirty="0" smtClean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로 나누어 떨어지고</a:t>
            </a:r>
            <a:r>
              <a:rPr lang="ko-KR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2800" b="1" dirty="0" smtClean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100</a:t>
            </a:r>
            <a:r>
              <a:rPr lang="ko-KR" altLang="en-US" sz="2000" b="1" dirty="0" smtClean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으로도 나누어 떨어지는 해</a:t>
            </a:r>
            <a:r>
              <a:rPr lang="ko-KR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는 </a:t>
            </a:r>
            <a:r>
              <a:rPr lang="ko-KR" altLang="en-US" sz="28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평년</a:t>
            </a:r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이다</a:t>
            </a: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2800" b="1" dirty="0" smtClean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400</a:t>
            </a:r>
            <a:r>
              <a:rPr lang="ko-KR" altLang="en-US" sz="2000" b="1" dirty="0" smtClean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으로 나누어 떨어지는 해</a:t>
            </a:r>
            <a:r>
              <a:rPr lang="ko-KR" altLang="en-US" sz="20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는 </a:t>
            </a:r>
            <a:r>
              <a:rPr lang="ko-KR" altLang="en-US" sz="28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윤년</a:t>
            </a:r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이다</a:t>
            </a: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90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11200" y="1204969"/>
            <a:ext cx="5011868" cy="515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885951" y="1762125"/>
            <a:ext cx="4619749" cy="35285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62425" y="2276475"/>
            <a:ext cx="4010025" cy="2006326"/>
          </a:xfrm>
          <a:prstGeom prst="rect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처리 4"/>
          <p:cNvSpPr/>
          <p:nvPr/>
        </p:nvSpPr>
        <p:spPr>
          <a:xfrm>
            <a:off x="5152510" y="2744109"/>
            <a:ext cx="1947306" cy="492576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/>
          <p:cNvSpPr/>
          <p:nvPr/>
        </p:nvSpPr>
        <p:spPr>
          <a:xfrm>
            <a:off x="5152510" y="3713348"/>
            <a:ext cx="1947306" cy="492576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/>
          <p:cNvSpPr/>
          <p:nvPr/>
        </p:nvSpPr>
        <p:spPr>
          <a:xfrm>
            <a:off x="4077257" y="4703253"/>
            <a:ext cx="1947306" cy="492576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/>
          <p:cNvSpPr/>
          <p:nvPr/>
        </p:nvSpPr>
        <p:spPr>
          <a:xfrm>
            <a:off x="2885951" y="5693158"/>
            <a:ext cx="1947306" cy="492576"/>
          </a:xfrm>
          <a:prstGeom prst="flowChartProcess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213601" y="2708953"/>
                <a:ext cx="48273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1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%</m:t>
                          </m:r>
                          <m:r>
                            <a:rPr lang="en-US" altLang="ko-KR" b="1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ko-KR" b="1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ko-KR" b="1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ko-KR" b="1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(%</m:t>
                      </m:r>
                      <m:r>
                        <a:rPr lang="en-US" altLang="ko-KR" b="1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)∩(%</m:t>
                      </m:r>
                      <m:r>
                        <a:rPr lang="en-US" altLang="ko-KR" b="1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altLang="ko-KR" b="1" dirty="0" smtClean="0">
                    <a:ln>
                      <a:solidFill>
                        <a:sysClr val="windowText" lastClr="000000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schemeClr val="bg1">
                          <a:alpha val="40000"/>
                        </a:schemeClr>
                      </a:outerShdw>
                    </a:effectLst>
                  </a:rPr>
                  <a:t>=&gt; </a:t>
                </a:r>
                <a:r>
                  <a:rPr lang="ko-KR" altLang="en-US" b="1" dirty="0" smtClean="0">
                    <a:ln>
                      <a:solidFill>
                        <a:sysClr val="windowText" lastClr="000000"/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schemeClr val="bg1">
                          <a:alpha val="40000"/>
                        </a:schemeClr>
                      </a:outerShdw>
                    </a:effectLst>
                  </a:rPr>
                  <a:t>윤년</a:t>
                </a:r>
                <a:endParaRPr lang="ko-KR" altLang="en-US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1" y="2708953"/>
                <a:ext cx="482734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213601" y="3515470"/>
                <a:ext cx="48744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1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%</m:t>
                          </m:r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(%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)∩(%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𝟒𝟎𝟎</m:t>
                      </m:r>
                      <m:r>
                        <a:rPr lang="en-US" altLang="ko-KR" b="1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>
                  <a:ln>
                    <a:solidFill>
                      <a:sysClr val="windowText" lastClr="000000"/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altLang="ko-KR" b="1" dirty="0" smtClean="0">
                    <a:ln>
                      <a:solidFill>
                        <a:sysClr val="windowText" lastClr="000000"/>
                      </a:solidFill>
                    </a:ln>
                    <a:solidFill>
                      <a:schemeClr val="bg1"/>
                    </a:solidFill>
                  </a:rPr>
                  <a:t>=&gt; </a:t>
                </a:r>
                <a:r>
                  <a:rPr lang="ko-KR" altLang="en-US" b="1" dirty="0">
                    <a:ln>
                      <a:solidFill>
                        <a:sysClr val="windowText" lastClr="000000"/>
                      </a:solidFill>
                    </a:ln>
                    <a:solidFill>
                      <a:schemeClr val="bg1"/>
                    </a:solidFill>
                  </a:rPr>
                  <a:t>평</a:t>
                </a:r>
                <a:r>
                  <a:rPr lang="ko-KR" altLang="en-US" b="1" dirty="0" smtClean="0">
                    <a:ln>
                      <a:solidFill>
                        <a:sysClr val="windowText" lastClr="000000"/>
                      </a:solidFill>
                    </a:ln>
                    <a:solidFill>
                      <a:schemeClr val="bg1"/>
                    </a:solidFill>
                  </a:rPr>
                  <a:t>년</a:t>
                </a:r>
                <a:endParaRPr lang="ko-KR" altLang="en-US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1" y="3515470"/>
                <a:ext cx="487447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67437" y="4571864"/>
                <a:ext cx="48744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1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%</m:t>
                          </m:r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rgbClr val="00B0F0"/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ko-KR" b="1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ko-KR" b="1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(%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altLang="ko-KR" b="1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)∩(%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𝟒𝟎𝟎</m:t>
                      </m:r>
                      <m:r>
                        <a:rPr lang="en-US" altLang="ko-KR" b="1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>
                  <a:ln>
                    <a:solidFill>
                      <a:sysClr val="windowText" lastClr="000000"/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altLang="ko-KR" b="1" dirty="0" smtClean="0">
                    <a:ln>
                      <a:solidFill>
                        <a:sysClr val="windowText" lastClr="000000"/>
                      </a:solidFill>
                    </a:ln>
                    <a:solidFill>
                      <a:schemeClr val="bg1"/>
                    </a:solidFill>
                  </a:rPr>
                  <a:t>=&gt; </a:t>
                </a:r>
                <a:r>
                  <a:rPr lang="ko-KR" altLang="en-US" b="1" dirty="0" smtClean="0">
                    <a:ln>
                      <a:solidFill>
                        <a:sysClr val="windowText" lastClr="000000"/>
                      </a:solidFill>
                    </a:ln>
                    <a:solidFill>
                      <a:schemeClr val="bg1"/>
                    </a:solidFill>
                  </a:rPr>
                  <a:t>윤년</a:t>
                </a:r>
                <a:endParaRPr lang="ko-KR" altLang="en-US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7" y="4571864"/>
                <a:ext cx="487447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93272" y="5575344"/>
                <a:ext cx="48744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1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%</m:t>
                          </m:r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ko-KR" b="1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effectLst>
                                <a:outerShdw blurRad="50800" dist="38100" dir="2700000" algn="tl" rotWithShape="0">
                                  <a:schemeClr val="bg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(%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altLang="ko-KR" b="1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)∩(%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𝟒𝟎𝟎</m:t>
                      </m:r>
                      <m:r>
                        <a:rPr lang="en-US" altLang="ko-KR" b="1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50800" dist="38100" dir="2700000" algn="tl" rotWithShape="0">
                              <a:schemeClr val="bg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>
                  <a:ln>
                    <a:solidFill>
                      <a:sysClr val="windowText" lastClr="000000"/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altLang="ko-KR" b="1" dirty="0" smtClean="0">
                    <a:ln>
                      <a:solidFill>
                        <a:sysClr val="windowText" lastClr="000000"/>
                      </a:solidFill>
                    </a:ln>
                    <a:solidFill>
                      <a:schemeClr val="bg1"/>
                    </a:solidFill>
                  </a:rPr>
                  <a:t>=&gt; </a:t>
                </a:r>
                <a:r>
                  <a:rPr lang="ko-KR" altLang="en-US" b="1" dirty="0">
                    <a:ln>
                      <a:solidFill>
                        <a:sysClr val="windowText" lastClr="000000"/>
                      </a:solidFill>
                    </a:ln>
                    <a:solidFill>
                      <a:schemeClr val="bg1"/>
                    </a:solidFill>
                  </a:rPr>
                  <a:t>평</a:t>
                </a:r>
                <a:r>
                  <a:rPr lang="ko-KR" altLang="en-US" b="1" dirty="0" smtClean="0">
                    <a:ln>
                      <a:solidFill>
                        <a:sysClr val="windowText" lastClr="000000"/>
                      </a:solidFill>
                    </a:ln>
                    <a:solidFill>
                      <a:schemeClr val="bg1"/>
                    </a:solidFill>
                  </a:rPr>
                  <a:t>년</a:t>
                </a:r>
                <a:endParaRPr lang="ko-KR" altLang="en-US" b="1" dirty="0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272" y="5575344"/>
                <a:ext cx="487447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160165" y="378507"/>
            <a:ext cx="9728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연도 입력 시</a:t>
            </a:r>
            <a:r>
              <a:rPr lang="en-US" altLang="ko-KR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윤년일 경우 </a:t>
            </a:r>
            <a:r>
              <a:rPr lang="en-US" altLang="ko-KR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0, </a:t>
            </a:r>
            <a:r>
              <a:rPr lang="ko-KR" alt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평년일 경우 </a:t>
            </a:r>
            <a:r>
              <a:rPr lang="en-US" altLang="ko-KR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을 반환한다</a:t>
            </a:r>
            <a:r>
              <a:rPr lang="en-US" altLang="ko-KR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endParaRPr lang="ko-KR" altLang="en-US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1200" y="1204969"/>
            <a:ext cx="824411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if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( </a:t>
            </a:r>
            <a:r>
              <a:rPr lang="ko-KR" altLang="en-US" sz="32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year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% 4 == 0){</a:t>
            </a:r>
          </a:p>
          <a:p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               </a:t>
            </a:r>
            <a:r>
              <a:rPr lang="ko-KR" altLang="en-US" sz="3200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if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( </a:t>
            </a:r>
            <a:r>
              <a:rPr lang="ko-KR" altLang="en-US" sz="3200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year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% 100 == 0){</a:t>
            </a:r>
          </a:p>
          <a:p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                       </a:t>
            </a:r>
            <a:r>
              <a:rPr lang="ko-KR" altLang="en-US" sz="3200" b="1" dirty="0" err="1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if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(</a:t>
            </a:r>
            <a:r>
              <a:rPr lang="ko-KR" altLang="en-US" sz="3200" b="1" dirty="0" err="1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year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% 400 == 0)</a:t>
            </a:r>
          </a:p>
          <a:p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                               </a:t>
            </a:r>
            <a:r>
              <a:rPr lang="ko-KR" altLang="en-US" sz="3200" b="1" dirty="0" err="1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return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</a:t>
            </a:r>
            <a:r>
              <a:rPr lang="ko-KR" altLang="en-US" sz="3200" b="1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0</a:t>
            </a:r>
          </a:p>
          <a:p>
            <a:r>
              <a:rPr lang="ko-KR" altLang="en-US" sz="3200" b="1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                       </a:t>
            </a:r>
            <a:r>
              <a:rPr lang="ko-KR" altLang="en-US" sz="32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else</a:t>
            </a:r>
            <a:endParaRPr lang="ko-KR" altLang="en-US" sz="3200" b="1" dirty="0" smtClean="0">
              <a:ln>
                <a:solidFill>
                  <a:sysClr val="windowText" lastClr="000000"/>
                </a:solidFill>
              </a:ln>
              <a:solidFill>
                <a:srgbClr val="C00000"/>
              </a:solidFill>
            </a:endParaRPr>
          </a:p>
          <a:p>
            <a:r>
              <a:rPr lang="ko-KR" altLang="en-US" sz="3200" b="1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                               </a:t>
            </a:r>
            <a:r>
              <a:rPr lang="ko-KR" altLang="en-US" sz="3200" b="1" dirty="0" err="1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return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1;</a:t>
            </a:r>
          </a:p>
          <a:p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               }</a:t>
            </a:r>
            <a:r>
              <a:rPr lang="ko-KR" altLang="en-US" sz="32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else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                       </a:t>
            </a:r>
            <a:r>
              <a:rPr lang="ko-KR" altLang="en-US" sz="3200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return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</a:t>
            </a:r>
            <a:r>
              <a:rPr lang="ko-KR" altLang="en-US" sz="32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0</a:t>
            </a:r>
            <a:r>
              <a:rPr lang="en-US" altLang="ko-KR" sz="32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;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       }</a:t>
            </a:r>
            <a:r>
              <a:rPr lang="ko-KR" altLang="en-US" sz="32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else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               </a:t>
            </a:r>
            <a:r>
              <a:rPr lang="ko-KR" altLang="en-US" sz="32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return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32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1</a:t>
            </a:r>
            <a:r>
              <a:rPr lang="en-US" altLang="ko-KR" sz="32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;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13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691623" y="1718853"/>
            <a:ext cx="13575246" cy="2772594"/>
            <a:chOff x="-551542" y="734820"/>
            <a:chExt cx="13575246" cy="277259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51542" y="734820"/>
              <a:ext cx="13575246" cy="2772594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344706" y="1473798"/>
              <a:ext cx="666975" cy="161364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16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2141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접힌 도형 4"/>
          <p:cNvSpPr/>
          <p:nvPr/>
        </p:nvSpPr>
        <p:spPr>
          <a:xfrm>
            <a:off x="927440" y="440872"/>
            <a:ext cx="10194245" cy="5976256"/>
          </a:xfrm>
          <a:prstGeom prst="foldedCorner">
            <a:avLst>
              <a:gd name="adj" fmla="val 15249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/>
                </a:solidFill>
              </a:rPr>
              <a:t>1</a:t>
            </a:r>
            <a:r>
              <a:rPr lang="ko-KR" altLang="en-US" sz="5400" dirty="0" smtClean="0">
                <a:solidFill>
                  <a:schemeClr val="tx1"/>
                </a:solidFill>
              </a:rPr>
              <a:t>년의 일수</a:t>
            </a:r>
            <a:endParaRPr lang="en-US" altLang="ko-KR" sz="5400" dirty="0" smtClean="0">
              <a:solidFill>
                <a:schemeClr val="tx1"/>
              </a:solidFill>
            </a:endParaRPr>
          </a:p>
          <a:p>
            <a:pPr algn="ctr"/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endParaRPr lang="en-US" altLang="ko-KR" sz="5400" dirty="0" smtClean="0">
              <a:solidFill>
                <a:schemeClr val="tx1"/>
              </a:solidFill>
            </a:endParaRPr>
          </a:p>
          <a:p>
            <a:pPr algn="ctr"/>
            <a:endParaRPr lang="en-US" altLang="ko-KR" sz="36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altLang="ko-KR" sz="3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altLang="ko-KR" sz="36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모서리가 접힌 도형 5"/>
          <p:cNvSpPr/>
          <p:nvPr/>
        </p:nvSpPr>
        <p:spPr>
          <a:xfrm>
            <a:off x="1437141" y="1743311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Jan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4400" dirty="0" smtClean="0">
                <a:solidFill>
                  <a:srgbClr val="0070C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31</a:t>
            </a:r>
            <a:endParaRPr lang="ko-KR" altLang="en-US" sz="4400" dirty="0">
              <a:solidFill>
                <a:srgbClr val="0070C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7" name="모서리가 접힌 도형 6"/>
          <p:cNvSpPr/>
          <p:nvPr/>
        </p:nvSpPr>
        <p:spPr>
          <a:xfrm>
            <a:off x="3049247" y="1743311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Feb</a:t>
            </a:r>
          </a:p>
          <a:p>
            <a:pPr algn="ctr"/>
            <a:endParaRPr lang="en-US" altLang="ko-KR" sz="6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rgbClr val="C00000"/>
                </a:solidFill>
              </a:rPr>
              <a:t>28/29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sp>
        <p:nvSpPr>
          <p:cNvPr id="8" name="모서리가 접힌 도형 7"/>
          <p:cNvSpPr/>
          <p:nvPr/>
        </p:nvSpPr>
        <p:spPr>
          <a:xfrm>
            <a:off x="4661353" y="1743311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Mar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4400" dirty="0" smtClean="0">
                <a:solidFill>
                  <a:srgbClr val="0070C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31</a:t>
            </a:r>
            <a:endParaRPr lang="ko-KR" altLang="en-US" sz="4400" dirty="0">
              <a:solidFill>
                <a:srgbClr val="0070C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9" name="모서리가 접힌 도형 8"/>
          <p:cNvSpPr/>
          <p:nvPr/>
        </p:nvSpPr>
        <p:spPr>
          <a:xfrm>
            <a:off x="6273459" y="1714737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Apr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4400" dirty="0" smtClean="0">
                <a:solidFill>
                  <a:srgbClr val="00206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30</a:t>
            </a:r>
            <a:endParaRPr lang="ko-KR" altLang="en-US" sz="4400" dirty="0">
              <a:solidFill>
                <a:srgbClr val="00206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10" name="모서리가 접힌 도형 9"/>
          <p:cNvSpPr/>
          <p:nvPr/>
        </p:nvSpPr>
        <p:spPr>
          <a:xfrm>
            <a:off x="7885565" y="1714737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May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4400" dirty="0" smtClean="0">
                <a:solidFill>
                  <a:srgbClr val="0070C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31</a:t>
            </a:r>
            <a:endParaRPr lang="ko-KR" altLang="en-US" sz="4400" dirty="0">
              <a:solidFill>
                <a:srgbClr val="0070C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9498858" y="1714737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Jun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4400" dirty="0">
                <a:solidFill>
                  <a:srgbClr val="00206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30</a:t>
            </a:r>
            <a:endParaRPr lang="ko-KR" altLang="en-US" sz="4400" dirty="0">
              <a:solidFill>
                <a:srgbClr val="00206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13" name="모서리가 접힌 도형 12"/>
          <p:cNvSpPr/>
          <p:nvPr/>
        </p:nvSpPr>
        <p:spPr>
          <a:xfrm>
            <a:off x="1437141" y="3814318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Jul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4400" dirty="0" smtClean="0">
                <a:solidFill>
                  <a:srgbClr val="0070C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31</a:t>
            </a:r>
            <a:endParaRPr lang="ko-KR" altLang="en-US" sz="4400" dirty="0">
              <a:solidFill>
                <a:srgbClr val="0070C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14" name="모서리가 접힌 도형 13"/>
          <p:cNvSpPr/>
          <p:nvPr/>
        </p:nvSpPr>
        <p:spPr>
          <a:xfrm>
            <a:off x="3049247" y="3814318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Aug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4400" dirty="0" smtClean="0">
                <a:solidFill>
                  <a:srgbClr val="0070C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31</a:t>
            </a:r>
            <a:endParaRPr lang="ko-KR" altLang="en-US" sz="4400" dirty="0">
              <a:solidFill>
                <a:srgbClr val="0070C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4661353" y="3814318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Sep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4400" dirty="0">
                <a:solidFill>
                  <a:srgbClr val="00206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30</a:t>
            </a:r>
            <a:endParaRPr lang="ko-KR" altLang="en-US" sz="4400" dirty="0">
              <a:solidFill>
                <a:srgbClr val="00206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6273459" y="3785744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Oct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4400" dirty="0" smtClean="0">
                <a:solidFill>
                  <a:srgbClr val="0070C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31</a:t>
            </a:r>
            <a:endParaRPr lang="ko-KR" altLang="en-US" sz="4400" dirty="0">
              <a:solidFill>
                <a:srgbClr val="0070C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17" name="모서리가 접힌 도형 16"/>
          <p:cNvSpPr/>
          <p:nvPr/>
        </p:nvSpPr>
        <p:spPr>
          <a:xfrm>
            <a:off x="7885565" y="3785744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Nov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4400" dirty="0">
                <a:solidFill>
                  <a:srgbClr val="00206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30</a:t>
            </a:r>
            <a:endParaRPr lang="ko-KR" altLang="en-US" sz="4400" dirty="0">
              <a:solidFill>
                <a:srgbClr val="00206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18" name="모서리가 접힌 도형 17"/>
          <p:cNvSpPr/>
          <p:nvPr/>
        </p:nvSpPr>
        <p:spPr>
          <a:xfrm>
            <a:off x="9498858" y="3785744"/>
            <a:ext cx="1157290" cy="1460934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Dec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4400" dirty="0" smtClean="0">
                <a:solidFill>
                  <a:srgbClr val="0070C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31</a:t>
            </a:r>
            <a:endParaRPr lang="ko-KR" altLang="en-US" sz="4400" dirty="0">
              <a:solidFill>
                <a:srgbClr val="0070C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67592" y="2717109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(leap)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수행의 시작/종료 4"/>
          <p:cNvSpPr/>
          <p:nvPr/>
        </p:nvSpPr>
        <p:spPr>
          <a:xfrm>
            <a:off x="4303593" y="4665511"/>
            <a:ext cx="3441940" cy="1181819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해당 년도가 윤년인지 판별하는 </a:t>
            </a:r>
            <a:r>
              <a:rPr lang="ko-KR" altLang="en-US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함수</a:t>
            </a:r>
            <a:endParaRPr lang="en-US" altLang="ko-KR" b="1" dirty="0" smtClean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test_leap_year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순서도: 수행의 시작/종료 3"/>
          <p:cNvSpPr/>
          <p:nvPr/>
        </p:nvSpPr>
        <p:spPr>
          <a:xfrm>
            <a:off x="4072725" y="871574"/>
            <a:ext cx="3903676" cy="1311215"/>
          </a:xfrm>
          <a:prstGeom prst="flowChartTerminator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해당 년도의 </a:t>
            </a:r>
            <a:r>
              <a:rPr lang="en-US" altLang="ko-KR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1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월 </a:t>
            </a:r>
            <a:r>
              <a:rPr lang="en-US" altLang="ko-KR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1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일부터 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주어진 날짜까지 날의 합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을 구하는 </a:t>
            </a:r>
            <a:r>
              <a:rPr lang="ko-KR" altLang="en-US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함수</a:t>
            </a:r>
            <a:endParaRPr lang="en-US" altLang="ko-KR" b="1" dirty="0" smtClean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date_sum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6" name="Picture 2" descr="ë³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527" y="435362"/>
            <a:ext cx="1150395" cy="11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3620" y="224966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B0F0"/>
                </a:solidFill>
              </a:rPr>
              <a:t>윤년 판별 필요</a:t>
            </a:r>
            <a:r>
              <a:rPr lang="en-US" altLang="ko-KR" sz="1200" dirty="0" smtClean="0">
                <a:solidFill>
                  <a:srgbClr val="00B0F0"/>
                </a:solidFill>
              </a:rPr>
              <a:t>!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7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137523"/>
              </p:ext>
            </p:extLst>
          </p:nvPr>
        </p:nvGraphicFramePr>
        <p:xfrm>
          <a:off x="1203325" y="2710391"/>
          <a:ext cx="812799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301857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311172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600588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915428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9847064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1836972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541963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0846945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8459003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1885915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44432326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77806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999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72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08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506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3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74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77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18355"/>
                  </a:ext>
                </a:extLst>
              </a:tr>
            </a:tbl>
          </a:graphicData>
        </a:graphic>
      </p:graphicFrame>
      <p:sp>
        <p:nvSpPr>
          <p:cNvPr id="38" name="자유형 37"/>
          <p:cNvSpPr/>
          <p:nvPr/>
        </p:nvSpPr>
        <p:spPr>
          <a:xfrm>
            <a:off x="5973181" y="90882"/>
            <a:ext cx="4105275" cy="2981325"/>
          </a:xfrm>
          <a:custGeom>
            <a:avLst/>
            <a:gdLst>
              <a:gd name="connsiteX0" fmla="*/ 1066800 w 4105275"/>
              <a:gd name="connsiteY0" fmla="*/ 0 h 2981325"/>
              <a:gd name="connsiteX1" fmla="*/ 0 w 4105275"/>
              <a:gd name="connsiteY1" fmla="*/ 2628900 h 2981325"/>
              <a:gd name="connsiteX2" fmla="*/ 0 w 4105275"/>
              <a:gd name="connsiteY2" fmla="*/ 2981325 h 2981325"/>
              <a:gd name="connsiteX3" fmla="*/ 685800 w 4105275"/>
              <a:gd name="connsiteY3" fmla="*/ 2981325 h 2981325"/>
              <a:gd name="connsiteX4" fmla="*/ 4105275 w 4105275"/>
              <a:gd name="connsiteY4" fmla="*/ 1828800 h 2981325"/>
              <a:gd name="connsiteX5" fmla="*/ 1066800 w 4105275"/>
              <a:gd name="connsiteY5" fmla="*/ 0 h 298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5275" h="2981325">
                <a:moveTo>
                  <a:pt x="1066800" y="0"/>
                </a:moveTo>
                <a:lnTo>
                  <a:pt x="0" y="2628900"/>
                </a:lnTo>
                <a:lnTo>
                  <a:pt x="0" y="2981325"/>
                </a:lnTo>
                <a:lnTo>
                  <a:pt x="685800" y="2981325"/>
                </a:lnTo>
                <a:lnTo>
                  <a:pt x="4105275" y="1828800"/>
                </a:lnTo>
                <a:lnTo>
                  <a:pt x="1066800" y="0"/>
                </a:lnTo>
                <a:close/>
              </a:path>
            </a:pathLst>
          </a:custGeom>
          <a:gradFill>
            <a:gsLst>
              <a:gs pos="43000">
                <a:srgbClr val="C00000">
                  <a:alpha val="39000"/>
                </a:srgbClr>
              </a:gs>
              <a:gs pos="50000">
                <a:srgbClr val="C00000">
                  <a:alpha val="17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62638"/>
              </p:ext>
            </p:extLst>
          </p:nvPr>
        </p:nvGraphicFramePr>
        <p:xfrm>
          <a:off x="7015909" y="79746"/>
          <a:ext cx="30257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254">
                  <a:extLst>
                    <a:ext uri="{9D8B030D-6E8A-4147-A177-3AD203B41FA5}">
                      <a16:colId xmlns:a16="http://schemas.microsoft.com/office/drawing/2014/main" val="610989323"/>
                    </a:ext>
                  </a:extLst>
                </a:gridCol>
                <a:gridCol w="432254">
                  <a:extLst>
                    <a:ext uri="{9D8B030D-6E8A-4147-A177-3AD203B41FA5}">
                      <a16:colId xmlns:a16="http://schemas.microsoft.com/office/drawing/2014/main" val="2361195420"/>
                    </a:ext>
                  </a:extLst>
                </a:gridCol>
                <a:gridCol w="432254">
                  <a:extLst>
                    <a:ext uri="{9D8B030D-6E8A-4147-A177-3AD203B41FA5}">
                      <a16:colId xmlns:a16="http://schemas.microsoft.com/office/drawing/2014/main" val="4213277876"/>
                    </a:ext>
                  </a:extLst>
                </a:gridCol>
                <a:gridCol w="432254">
                  <a:extLst>
                    <a:ext uri="{9D8B030D-6E8A-4147-A177-3AD203B41FA5}">
                      <a16:colId xmlns:a16="http://schemas.microsoft.com/office/drawing/2014/main" val="3415966844"/>
                    </a:ext>
                  </a:extLst>
                </a:gridCol>
                <a:gridCol w="432254">
                  <a:extLst>
                    <a:ext uri="{9D8B030D-6E8A-4147-A177-3AD203B41FA5}">
                      <a16:colId xmlns:a16="http://schemas.microsoft.com/office/drawing/2014/main" val="3763410304"/>
                    </a:ext>
                  </a:extLst>
                </a:gridCol>
                <a:gridCol w="432254">
                  <a:extLst>
                    <a:ext uri="{9D8B030D-6E8A-4147-A177-3AD203B41FA5}">
                      <a16:colId xmlns:a16="http://schemas.microsoft.com/office/drawing/2014/main" val="4000866932"/>
                    </a:ext>
                  </a:extLst>
                </a:gridCol>
                <a:gridCol w="432254">
                  <a:extLst>
                    <a:ext uri="{9D8B030D-6E8A-4147-A177-3AD203B41FA5}">
                      <a16:colId xmlns:a16="http://schemas.microsoft.com/office/drawing/2014/main" val="1765826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31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52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96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8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39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1177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7233" y="271039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2000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년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233" y="307972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2001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년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233" y="345006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2002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년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233" y="383431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2003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년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7233" y="420364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2004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년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7233" y="457398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2005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년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233" y="56791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2017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년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7233" y="604945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2018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년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이중 물결 20"/>
          <p:cNvSpPr/>
          <p:nvPr/>
        </p:nvSpPr>
        <p:spPr>
          <a:xfrm>
            <a:off x="1014410" y="5035375"/>
            <a:ext cx="8505825" cy="532123"/>
          </a:xfrm>
          <a:prstGeom prst="doubleWave">
            <a:avLst/>
          </a:prstGeom>
          <a:solidFill>
            <a:srgbClr val="1E1E1E"/>
          </a:solidFill>
          <a:ln w="44450"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323975" y="240261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9605" y="24144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55235" y="240261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20865" y="240261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0575" y="240261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24545" y="240261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90175" y="24144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55805" y="240261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21435" y="240261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41452" y="240261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15517" y="240261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11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85227" y="240261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12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월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8080" y="512655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..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생략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285906" y="6048956"/>
            <a:ext cx="674065" cy="369835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866327" y="453489"/>
            <a:ext cx="436550" cy="356135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942782" y="2722183"/>
            <a:ext cx="667568" cy="357540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1218029" y="2720365"/>
            <a:ext cx="8115300" cy="3705225"/>
          </a:xfrm>
          <a:custGeom>
            <a:avLst/>
            <a:gdLst>
              <a:gd name="connsiteX0" fmla="*/ 0 w 8115300"/>
              <a:gd name="connsiteY0" fmla="*/ 0 h 3705225"/>
              <a:gd name="connsiteX1" fmla="*/ 8115300 w 8115300"/>
              <a:gd name="connsiteY1" fmla="*/ 0 h 3705225"/>
              <a:gd name="connsiteX2" fmla="*/ 8115300 w 8115300"/>
              <a:gd name="connsiteY2" fmla="*/ 3333750 h 3705225"/>
              <a:gd name="connsiteX3" fmla="*/ 6772275 w 8115300"/>
              <a:gd name="connsiteY3" fmla="*/ 3333750 h 3705225"/>
              <a:gd name="connsiteX4" fmla="*/ 6772275 w 8115300"/>
              <a:gd name="connsiteY4" fmla="*/ 3695700 h 3705225"/>
              <a:gd name="connsiteX5" fmla="*/ 0 w 8115300"/>
              <a:gd name="connsiteY5" fmla="*/ 3705225 h 3705225"/>
              <a:gd name="connsiteX6" fmla="*/ 0 w 8115300"/>
              <a:gd name="connsiteY6" fmla="*/ 0 h 370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5300" h="3705225">
                <a:moveTo>
                  <a:pt x="0" y="0"/>
                </a:moveTo>
                <a:lnTo>
                  <a:pt x="8115300" y="0"/>
                </a:lnTo>
                <a:lnTo>
                  <a:pt x="8115300" y="3333750"/>
                </a:lnTo>
                <a:lnTo>
                  <a:pt x="6772275" y="3333750"/>
                </a:lnTo>
                <a:lnTo>
                  <a:pt x="6772275" y="3695700"/>
                </a:lnTo>
                <a:lnTo>
                  <a:pt x="0" y="3705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184419" y="2717848"/>
            <a:ext cx="5083175" cy="366184"/>
          </a:xfrm>
          <a:prstGeom prst="rect">
            <a:avLst/>
          </a:prstGeom>
          <a:solidFill>
            <a:srgbClr val="0070C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7019925" y="76200"/>
            <a:ext cx="3019425" cy="742950"/>
          </a:xfrm>
          <a:custGeom>
            <a:avLst/>
            <a:gdLst>
              <a:gd name="connsiteX0" fmla="*/ 0 w 3019425"/>
              <a:gd name="connsiteY0" fmla="*/ 9525 h 742950"/>
              <a:gd name="connsiteX1" fmla="*/ 3019425 w 3019425"/>
              <a:gd name="connsiteY1" fmla="*/ 0 h 742950"/>
              <a:gd name="connsiteX2" fmla="*/ 3009900 w 3019425"/>
              <a:gd name="connsiteY2" fmla="*/ 371475 h 742950"/>
              <a:gd name="connsiteX3" fmla="*/ 866775 w 3019425"/>
              <a:gd name="connsiteY3" fmla="*/ 371475 h 742950"/>
              <a:gd name="connsiteX4" fmla="*/ 866775 w 3019425"/>
              <a:gd name="connsiteY4" fmla="*/ 742950 h 742950"/>
              <a:gd name="connsiteX5" fmla="*/ 0 w 3019425"/>
              <a:gd name="connsiteY5" fmla="*/ 733425 h 742950"/>
              <a:gd name="connsiteX6" fmla="*/ 0 w 3019425"/>
              <a:gd name="connsiteY6" fmla="*/ 952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9425" h="742950">
                <a:moveTo>
                  <a:pt x="0" y="9525"/>
                </a:moveTo>
                <a:lnTo>
                  <a:pt x="3019425" y="0"/>
                </a:lnTo>
                <a:lnTo>
                  <a:pt x="3009900" y="371475"/>
                </a:lnTo>
                <a:lnTo>
                  <a:pt x="866775" y="371475"/>
                </a:lnTo>
                <a:lnTo>
                  <a:pt x="866775" y="742950"/>
                </a:lnTo>
                <a:lnTo>
                  <a:pt x="0" y="733425"/>
                </a:lnTo>
                <a:lnTo>
                  <a:pt x="0" y="9525"/>
                </a:lnTo>
                <a:close/>
              </a:path>
            </a:pathLst>
          </a:custGeom>
          <a:solidFill>
            <a:srgbClr val="0070C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7033466" y="444278"/>
            <a:ext cx="3019425" cy="1476375"/>
          </a:xfrm>
          <a:custGeom>
            <a:avLst/>
            <a:gdLst>
              <a:gd name="connsiteX0" fmla="*/ 857250 w 3019425"/>
              <a:gd name="connsiteY0" fmla="*/ 371475 h 1476375"/>
              <a:gd name="connsiteX1" fmla="*/ 857250 w 3019425"/>
              <a:gd name="connsiteY1" fmla="*/ 9525 h 1476375"/>
              <a:gd name="connsiteX2" fmla="*/ 3019425 w 3019425"/>
              <a:gd name="connsiteY2" fmla="*/ 0 h 1476375"/>
              <a:gd name="connsiteX3" fmla="*/ 3009900 w 3019425"/>
              <a:gd name="connsiteY3" fmla="*/ 1476375 h 1476375"/>
              <a:gd name="connsiteX4" fmla="*/ 0 w 3019425"/>
              <a:gd name="connsiteY4" fmla="*/ 1476375 h 1476375"/>
              <a:gd name="connsiteX5" fmla="*/ 0 w 3019425"/>
              <a:gd name="connsiteY5" fmla="*/ 371475 h 1476375"/>
              <a:gd name="connsiteX6" fmla="*/ 857250 w 3019425"/>
              <a:gd name="connsiteY6" fmla="*/ 3714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9425" h="1476375">
                <a:moveTo>
                  <a:pt x="857250" y="371475"/>
                </a:moveTo>
                <a:lnTo>
                  <a:pt x="857250" y="9525"/>
                </a:lnTo>
                <a:lnTo>
                  <a:pt x="3019425" y="0"/>
                </a:lnTo>
                <a:lnTo>
                  <a:pt x="3009900" y="1476375"/>
                </a:lnTo>
                <a:lnTo>
                  <a:pt x="0" y="1476375"/>
                </a:lnTo>
                <a:lnTo>
                  <a:pt x="0" y="371475"/>
                </a:lnTo>
                <a:lnTo>
                  <a:pt x="857250" y="371475"/>
                </a:lnTo>
                <a:close/>
              </a:path>
            </a:pathLst>
          </a:custGeom>
          <a:solidFill>
            <a:schemeClr val="accent6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1176876" y="2713076"/>
            <a:ext cx="8115300" cy="3705225"/>
          </a:xfrm>
          <a:custGeom>
            <a:avLst/>
            <a:gdLst>
              <a:gd name="connsiteX0" fmla="*/ 5067300 w 8115300"/>
              <a:gd name="connsiteY0" fmla="*/ 0 h 3705225"/>
              <a:gd name="connsiteX1" fmla="*/ 8115300 w 8115300"/>
              <a:gd name="connsiteY1" fmla="*/ 9525 h 3705225"/>
              <a:gd name="connsiteX2" fmla="*/ 8115300 w 8115300"/>
              <a:gd name="connsiteY2" fmla="*/ 3333750 h 3705225"/>
              <a:gd name="connsiteX3" fmla="*/ 6772275 w 8115300"/>
              <a:gd name="connsiteY3" fmla="*/ 3333750 h 3705225"/>
              <a:gd name="connsiteX4" fmla="*/ 6772275 w 8115300"/>
              <a:gd name="connsiteY4" fmla="*/ 3695700 h 3705225"/>
              <a:gd name="connsiteX5" fmla="*/ 0 w 8115300"/>
              <a:gd name="connsiteY5" fmla="*/ 3705225 h 3705225"/>
              <a:gd name="connsiteX6" fmla="*/ 9525 w 8115300"/>
              <a:gd name="connsiteY6" fmla="*/ 361950 h 3705225"/>
              <a:gd name="connsiteX7" fmla="*/ 5076825 w 8115300"/>
              <a:gd name="connsiteY7" fmla="*/ 352425 h 3705225"/>
              <a:gd name="connsiteX8" fmla="*/ 5067300 w 8115300"/>
              <a:gd name="connsiteY8" fmla="*/ 0 h 370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15300" h="3705225">
                <a:moveTo>
                  <a:pt x="5067300" y="0"/>
                </a:moveTo>
                <a:lnTo>
                  <a:pt x="8115300" y="9525"/>
                </a:lnTo>
                <a:lnTo>
                  <a:pt x="8115300" y="3333750"/>
                </a:lnTo>
                <a:lnTo>
                  <a:pt x="6772275" y="3333750"/>
                </a:lnTo>
                <a:lnTo>
                  <a:pt x="6772275" y="3695700"/>
                </a:lnTo>
                <a:lnTo>
                  <a:pt x="0" y="3705225"/>
                </a:lnTo>
                <a:lnTo>
                  <a:pt x="9525" y="361950"/>
                </a:lnTo>
                <a:lnTo>
                  <a:pt x="5076825" y="352425"/>
                </a:lnTo>
                <a:lnTo>
                  <a:pt x="5067300" y="0"/>
                </a:lnTo>
                <a:close/>
              </a:path>
            </a:pathLst>
          </a:custGeom>
          <a:solidFill>
            <a:schemeClr val="accent6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2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/>
          <p:cNvSpPr/>
          <p:nvPr/>
        </p:nvSpPr>
        <p:spPr>
          <a:xfrm>
            <a:off x="425696" y="3899311"/>
            <a:ext cx="3632495" cy="2237539"/>
          </a:xfrm>
          <a:prstGeom prst="bracketPair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" name="순서도: 수행의 시작/종료 4"/>
          <p:cNvSpPr/>
          <p:nvPr/>
        </p:nvSpPr>
        <p:spPr>
          <a:xfrm>
            <a:off x="629760" y="4114187"/>
            <a:ext cx="3222310" cy="922140"/>
          </a:xfrm>
          <a:prstGeom prst="flowChartTermina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For (</a:t>
            </a:r>
            <a:r>
              <a:rPr lang="en-US" altLang="ko-KR" sz="12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i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=</a:t>
            </a:r>
            <a:r>
              <a:rPr lang="ko-KR" altLang="en-US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생년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; </a:t>
            </a:r>
            <a:r>
              <a:rPr lang="en-US" altLang="ko-KR" sz="12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i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&lt;</a:t>
            </a:r>
            <a:r>
              <a:rPr lang="ko-KR" altLang="en-US" sz="12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입력년도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; </a:t>
            </a:r>
            <a:r>
              <a:rPr lang="en-US" altLang="ko-KR" sz="12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i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++){</a:t>
            </a:r>
          </a:p>
          <a:p>
            <a:pPr algn="ctr"/>
            <a:r>
              <a:rPr lang="en-US" altLang="ko-KR" sz="12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date_sum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i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, 12, 31)</a:t>
            </a:r>
          </a:p>
          <a:p>
            <a:pPr algn="ctr"/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  <a:p>
            <a:pPr algn="ctr"/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= </a:t>
            </a:r>
            <a:r>
              <a:rPr lang="ko-KR" altLang="en-US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생년부터 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2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입력년도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-1)</a:t>
            </a:r>
            <a:r>
              <a:rPr lang="ko-KR" altLang="en-US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까지의 </a:t>
            </a:r>
            <a:endParaRPr lang="en-US" altLang="ko-KR" sz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일수의 전체 합을 구한다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en-US" altLang="ko-KR" sz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순서도: 수행의 시작/종료 5"/>
          <p:cNvSpPr/>
          <p:nvPr/>
        </p:nvSpPr>
        <p:spPr>
          <a:xfrm>
            <a:off x="641598" y="5514630"/>
            <a:ext cx="3222309" cy="428903"/>
          </a:xfrm>
          <a:prstGeom prst="flowChartTermina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date_sum</a:t>
            </a:r>
            <a:r>
              <a:rPr lang="en-US" altLang="ko-KR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2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입력년도</a:t>
            </a:r>
            <a:r>
              <a:rPr lang="en-US" altLang="ko-KR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입력 월</a:t>
            </a:r>
            <a:r>
              <a:rPr lang="en-US" altLang="ko-KR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입력 일</a:t>
            </a:r>
            <a:r>
              <a:rPr lang="en-US" altLang="ko-KR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7" name="순서도: 수행의 시작/종료 6"/>
          <p:cNvSpPr/>
          <p:nvPr/>
        </p:nvSpPr>
        <p:spPr>
          <a:xfrm>
            <a:off x="5175804" y="4378220"/>
            <a:ext cx="3222310" cy="922140"/>
          </a:xfrm>
          <a:prstGeom prst="flowChartTermina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date_sum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생년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생일 월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생일 일</a:t>
            </a:r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) - 1</a:t>
            </a:r>
            <a:endParaRPr lang="en-US" altLang="ko-KR" sz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십자형 7"/>
          <p:cNvSpPr/>
          <p:nvPr/>
        </p:nvSpPr>
        <p:spPr>
          <a:xfrm>
            <a:off x="2074362" y="5079674"/>
            <a:ext cx="356780" cy="356780"/>
          </a:xfrm>
          <a:prstGeom prst="plus">
            <a:avLst>
              <a:gd name="adj" fmla="val 419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89985" y="4884831"/>
            <a:ext cx="613582" cy="10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8436474" y="905563"/>
            <a:ext cx="3579532" cy="2064827"/>
          </a:xfrm>
          <a:custGeom>
            <a:avLst/>
            <a:gdLst>
              <a:gd name="connsiteX0" fmla="*/ 5067300 w 8115300"/>
              <a:gd name="connsiteY0" fmla="*/ 0 h 3705225"/>
              <a:gd name="connsiteX1" fmla="*/ 8115300 w 8115300"/>
              <a:gd name="connsiteY1" fmla="*/ 9525 h 3705225"/>
              <a:gd name="connsiteX2" fmla="*/ 8115300 w 8115300"/>
              <a:gd name="connsiteY2" fmla="*/ 3333750 h 3705225"/>
              <a:gd name="connsiteX3" fmla="*/ 6772275 w 8115300"/>
              <a:gd name="connsiteY3" fmla="*/ 3333750 h 3705225"/>
              <a:gd name="connsiteX4" fmla="*/ 6772275 w 8115300"/>
              <a:gd name="connsiteY4" fmla="*/ 3695700 h 3705225"/>
              <a:gd name="connsiteX5" fmla="*/ 0 w 8115300"/>
              <a:gd name="connsiteY5" fmla="*/ 3705225 h 3705225"/>
              <a:gd name="connsiteX6" fmla="*/ 9525 w 8115300"/>
              <a:gd name="connsiteY6" fmla="*/ 361950 h 3705225"/>
              <a:gd name="connsiteX7" fmla="*/ 5076825 w 8115300"/>
              <a:gd name="connsiteY7" fmla="*/ 352425 h 3705225"/>
              <a:gd name="connsiteX8" fmla="*/ 5067300 w 8115300"/>
              <a:gd name="connsiteY8" fmla="*/ 0 h 370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15300" h="3705225">
                <a:moveTo>
                  <a:pt x="5067300" y="0"/>
                </a:moveTo>
                <a:lnTo>
                  <a:pt x="8115300" y="9525"/>
                </a:lnTo>
                <a:lnTo>
                  <a:pt x="8115300" y="3333750"/>
                </a:lnTo>
                <a:lnTo>
                  <a:pt x="6772275" y="3333750"/>
                </a:lnTo>
                <a:lnTo>
                  <a:pt x="6772275" y="3695700"/>
                </a:lnTo>
                <a:lnTo>
                  <a:pt x="0" y="3705225"/>
                </a:lnTo>
                <a:lnTo>
                  <a:pt x="9525" y="361950"/>
                </a:lnTo>
                <a:lnTo>
                  <a:pt x="5076825" y="352425"/>
                </a:lnTo>
                <a:lnTo>
                  <a:pt x="5067300" y="0"/>
                </a:lnTo>
                <a:close/>
              </a:path>
            </a:pathLst>
          </a:custGeom>
          <a:solidFill>
            <a:schemeClr val="accent6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94935" y="1676986"/>
            <a:ext cx="2851832" cy="246260"/>
          </a:xfrm>
          <a:prstGeom prst="rect">
            <a:avLst/>
          </a:prstGeom>
          <a:solidFill>
            <a:srgbClr val="0070C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425696" y="895546"/>
            <a:ext cx="3579532" cy="2055400"/>
          </a:xfrm>
          <a:custGeom>
            <a:avLst/>
            <a:gdLst>
              <a:gd name="connsiteX0" fmla="*/ 0 w 8115300"/>
              <a:gd name="connsiteY0" fmla="*/ 0 h 3705225"/>
              <a:gd name="connsiteX1" fmla="*/ 8115300 w 8115300"/>
              <a:gd name="connsiteY1" fmla="*/ 0 h 3705225"/>
              <a:gd name="connsiteX2" fmla="*/ 8115300 w 8115300"/>
              <a:gd name="connsiteY2" fmla="*/ 3333750 h 3705225"/>
              <a:gd name="connsiteX3" fmla="*/ 6772275 w 8115300"/>
              <a:gd name="connsiteY3" fmla="*/ 3333750 h 3705225"/>
              <a:gd name="connsiteX4" fmla="*/ 6772275 w 8115300"/>
              <a:gd name="connsiteY4" fmla="*/ 3695700 h 3705225"/>
              <a:gd name="connsiteX5" fmla="*/ 0 w 8115300"/>
              <a:gd name="connsiteY5" fmla="*/ 3705225 h 3705225"/>
              <a:gd name="connsiteX6" fmla="*/ 0 w 8115300"/>
              <a:gd name="connsiteY6" fmla="*/ 0 h 370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5300" h="3705225">
                <a:moveTo>
                  <a:pt x="0" y="0"/>
                </a:moveTo>
                <a:lnTo>
                  <a:pt x="8115300" y="0"/>
                </a:lnTo>
                <a:lnTo>
                  <a:pt x="8115300" y="3333750"/>
                </a:lnTo>
                <a:lnTo>
                  <a:pt x="6772275" y="3333750"/>
                </a:lnTo>
                <a:lnTo>
                  <a:pt x="6772275" y="3695700"/>
                </a:lnTo>
                <a:lnTo>
                  <a:pt x="0" y="3705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80004" y="1761035"/>
            <a:ext cx="613582" cy="10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등호 14"/>
          <p:cNvSpPr/>
          <p:nvPr/>
        </p:nvSpPr>
        <p:spPr>
          <a:xfrm>
            <a:off x="7697441" y="1626714"/>
            <a:ext cx="688358" cy="480767"/>
          </a:xfrm>
          <a:prstGeom prst="mathEqual">
            <a:avLst>
              <a:gd name="adj1" fmla="val 13716"/>
              <a:gd name="adj2" fmla="val 156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등호 15"/>
          <p:cNvSpPr/>
          <p:nvPr/>
        </p:nvSpPr>
        <p:spPr>
          <a:xfrm>
            <a:off x="8671119" y="4598907"/>
            <a:ext cx="460668" cy="480767"/>
          </a:xfrm>
          <a:prstGeom prst="mathEqual">
            <a:avLst>
              <a:gd name="adj1" fmla="val 13716"/>
              <a:gd name="adj2" fmla="val 156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수행의 시작/종료 16"/>
          <p:cNvSpPr/>
          <p:nvPr/>
        </p:nvSpPr>
        <p:spPr>
          <a:xfrm>
            <a:off x="9367641" y="4378220"/>
            <a:ext cx="2371495" cy="922140"/>
          </a:xfrm>
          <a:prstGeom prst="flowChartTermina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살아온 일수</a:t>
            </a:r>
            <a:endParaRPr lang="en-US" altLang="ko-KR" sz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6293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1509" y="3244334"/>
            <a:ext cx="5226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solidFill>
                  <a:schemeClr val="bg1"/>
                </a:solidFill>
              </a:rPr>
              <a:t>예제 </a:t>
            </a:r>
            <a:r>
              <a:rPr lang="ko-KR" altLang="en-US" sz="3600" dirty="0" smtClean="0">
                <a:solidFill>
                  <a:schemeClr val="bg1"/>
                </a:solidFill>
              </a:rPr>
              <a:t>파일을 열어보세요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3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2735" y="6959600"/>
            <a:ext cx="16065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END</a:t>
            </a:r>
            <a:endParaRPr lang="ko-KR" altLang="en-US" sz="60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0831"/>
            <a:ext cx="3048000" cy="228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5" t="37963" r="46685" b="56667"/>
          <a:stretch/>
        </p:blipFill>
        <p:spPr>
          <a:xfrm>
            <a:off x="4737081" y="641070"/>
            <a:ext cx="1876454" cy="2312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5" t="37963" r="46685" b="56667"/>
          <a:stretch/>
        </p:blipFill>
        <p:spPr>
          <a:xfrm>
            <a:off x="5151414" y="641070"/>
            <a:ext cx="1876454" cy="23129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5" t="37963" r="46685" b="56667"/>
          <a:stretch/>
        </p:blipFill>
        <p:spPr>
          <a:xfrm>
            <a:off x="5565747" y="641070"/>
            <a:ext cx="1876454" cy="231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3" name="game_result.wav"/>
          </p:stSnd>
        </p:sndAc>
      </p:transition>
    </mc:Choice>
    <mc:Fallback xmlns="">
      <p:transition>
        <p:sndAc>
          <p:stSnd>
            <p:snd r:embed="rId6" name="game_result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56000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64000">
                                          <p:cBhvr>
                                            <p:cTn id="9" dur="7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ccel="56000" fill="hold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64000">
                                          <p:cBhvr>
                                            <p:cTn id="14" dur="7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ccel="56000" fill="hold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64000">
                                          <p:cBhvr>
                                            <p:cTn id="19" dur="7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64" presetClass="path" presetSubtype="0" accel="50000" fill="hold" grpId="0" nodeType="withEffect" p14:presetBounceEnd="62667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 1.11111E-6 L 0 -0.49815 " pathEditMode="relative" rAng="0" ptsTypes="AA" p14:bounceEnd="62667">
                                          <p:cBhvr>
                                            <p:cTn id="2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490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5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7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ccel="5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7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ccel="5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7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64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 1.11111E-6 L 0 -0.49815 " pathEditMode="relative" rAng="0" ptsTypes="AA">
                                          <p:cBhvr>
                                            <p:cTn id="2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490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91623" y="250725"/>
            <a:ext cx="13575246" cy="2772594"/>
            <a:chOff x="-551542" y="734820"/>
            <a:chExt cx="13575246" cy="277259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51542" y="734820"/>
              <a:ext cx="13575246" cy="277259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344706" y="1473798"/>
              <a:ext cx="666975" cy="161364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평행 사변형 14"/>
          <p:cNvSpPr/>
          <p:nvPr/>
        </p:nvSpPr>
        <p:spPr>
          <a:xfrm>
            <a:off x="-1233090" y="3803270"/>
            <a:ext cx="964151" cy="408360"/>
          </a:xfrm>
          <a:prstGeom prst="parallelogram">
            <a:avLst>
              <a:gd name="adj" fmla="val 182895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>
            <a:off x="-887120" y="3792975"/>
            <a:ext cx="887120" cy="408360"/>
          </a:xfrm>
          <a:prstGeom prst="parallelogram">
            <a:avLst>
              <a:gd name="adj" fmla="val 182895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-6606537" y="3802840"/>
            <a:ext cx="5948978" cy="408790"/>
          </a:xfrm>
          <a:custGeom>
            <a:avLst/>
            <a:gdLst>
              <a:gd name="connsiteX0" fmla="*/ 0 w 5948978"/>
              <a:gd name="connsiteY0" fmla="*/ 720762 h 720762"/>
              <a:gd name="connsiteX1" fmla="*/ 5228216 w 5948978"/>
              <a:gd name="connsiteY1" fmla="*/ 720762 h 720762"/>
              <a:gd name="connsiteX2" fmla="*/ 5948978 w 5948978"/>
              <a:gd name="connsiteY2" fmla="*/ 0 h 720762"/>
              <a:gd name="connsiteX3" fmla="*/ 3915783 w 5948978"/>
              <a:gd name="connsiteY3" fmla="*/ 0 h 720762"/>
              <a:gd name="connsiteX4" fmla="*/ 3571538 w 5948978"/>
              <a:gd name="connsiteY4" fmla="*/ 344245 h 720762"/>
              <a:gd name="connsiteX5" fmla="*/ 408790 w 5948978"/>
              <a:gd name="connsiteY5" fmla="*/ 344245 h 720762"/>
              <a:gd name="connsiteX6" fmla="*/ 0 w 5948978"/>
              <a:gd name="connsiteY6" fmla="*/ 720762 h 72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8978" h="720762">
                <a:moveTo>
                  <a:pt x="0" y="720762"/>
                </a:moveTo>
                <a:lnTo>
                  <a:pt x="5228216" y="720762"/>
                </a:lnTo>
                <a:lnTo>
                  <a:pt x="5948978" y="0"/>
                </a:lnTo>
                <a:lnTo>
                  <a:pt x="3915783" y="0"/>
                </a:lnTo>
                <a:lnTo>
                  <a:pt x="3571538" y="344245"/>
                </a:lnTo>
                <a:lnTo>
                  <a:pt x="408790" y="344245"/>
                </a:lnTo>
                <a:lnTo>
                  <a:pt x="0" y="720762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0">
                <a:schemeClr val="bg1"/>
              </a:gs>
              <a:gs pos="28000">
                <a:srgbClr val="C00000">
                  <a:alpha val="53000"/>
                </a:srgb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-7049393" y="3716344"/>
            <a:ext cx="5948978" cy="408790"/>
          </a:xfrm>
          <a:custGeom>
            <a:avLst/>
            <a:gdLst>
              <a:gd name="connsiteX0" fmla="*/ 0 w 5948978"/>
              <a:gd name="connsiteY0" fmla="*/ 720762 h 720762"/>
              <a:gd name="connsiteX1" fmla="*/ 5228216 w 5948978"/>
              <a:gd name="connsiteY1" fmla="*/ 720762 h 720762"/>
              <a:gd name="connsiteX2" fmla="*/ 5948978 w 5948978"/>
              <a:gd name="connsiteY2" fmla="*/ 0 h 720762"/>
              <a:gd name="connsiteX3" fmla="*/ 3915783 w 5948978"/>
              <a:gd name="connsiteY3" fmla="*/ 0 h 720762"/>
              <a:gd name="connsiteX4" fmla="*/ 3571538 w 5948978"/>
              <a:gd name="connsiteY4" fmla="*/ 344245 h 720762"/>
              <a:gd name="connsiteX5" fmla="*/ 408790 w 5948978"/>
              <a:gd name="connsiteY5" fmla="*/ 344245 h 720762"/>
              <a:gd name="connsiteX6" fmla="*/ 0 w 5948978"/>
              <a:gd name="connsiteY6" fmla="*/ 720762 h 72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8978" h="720762">
                <a:moveTo>
                  <a:pt x="0" y="720762"/>
                </a:moveTo>
                <a:lnTo>
                  <a:pt x="5228216" y="720762"/>
                </a:lnTo>
                <a:lnTo>
                  <a:pt x="5948978" y="0"/>
                </a:lnTo>
                <a:lnTo>
                  <a:pt x="3915783" y="0"/>
                </a:lnTo>
                <a:lnTo>
                  <a:pt x="3571538" y="344245"/>
                </a:lnTo>
                <a:lnTo>
                  <a:pt x="408790" y="344245"/>
                </a:lnTo>
                <a:lnTo>
                  <a:pt x="0" y="720762"/>
                </a:lnTo>
                <a:close/>
              </a:path>
            </a:pathLst>
          </a:custGeom>
          <a:gradFill>
            <a:gsLst>
              <a:gs pos="24000">
                <a:srgbClr val="AE0000">
                  <a:alpha val="75000"/>
                </a:srgbClr>
              </a:gs>
              <a:gs pos="0">
                <a:schemeClr val="bg1"/>
              </a:gs>
              <a:gs pos="28000">
                <a:srgbClr val="C00000">
                  <a:alpha val="53000"/>
                </a:srgbClr>
              </a:gs>
              <a:gs pos="100000">
                <a:schemeClr val="tx1"/>
              </a:gs>
            </a:gsLst>
            <a:lin ang="10800000" scaled="0"/>
          </a:gra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819658" y="3345210"/>
            <a:ext cx="2031325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800" b="1" i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초기식</a:t>
            </a:r>
            <a:endParaRPr lang="ko-KR" altLang="en-US" sz="4800" b="1" i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6251" y="4864100"/>
            <a:ext cx="6819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단 한번만 실행되며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반복 횟수를 통제할 변수를 지정한다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.’</a:t>
            </a: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 변수를</a:t>
            </a:r>
            <a:r>
              <a:rPr lang="ko-KR" altLang="en-US" sz="2000" dirty="0" smtClean="0"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 smtClean="0"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2000" dirty="0" err="1" smtClean="0"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제어변수</a:t>
            </a:r>
            <a:r>
              <a:rPr lang="en-US" altLang="ko-KR" sz="2000" dirty="0" smtClean="0"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’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라 칭하겠다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7303" y="4404667"/>
            <a:ext cx="782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endParaRPr lang="ko-KR" altLang="en-US" sz="8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9890" y="4404666"/>
            <a:ext cx="782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8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06896" y="601725"/>
            <a:ext cx="1247517" cy="46866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74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4.79167E-6 0.00023 C 0.35755 0.00741 0.17604 0.00532 0.54531 0.00532 L 0.54531 0.00555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7.40741E-7 L -3.33333E-6 0.00023 C 0.35756 0.00741 0.17604 0.00532 0.54532 0.00532 L 0.54532 0.00555 " pathEditMode="relative" rAng="0" ptsTypes="AAAA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8.33333E-7 3.7037E-7 L -8.33333E-7 0.00023 C 0.35755 0.00741 0.17604 0.00532 0.54531 0.00532 L 0.54531 0.00556 " pathEditMode="relative" rAng="0" ptsTypes="AAAA">
                                      <p:cBhvr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7.40741E-7 L -1.45833E-6 0.00023 C 0.35755 0.00741 0.17604 0.00532 0.54531 0.00532 L 0.54531 0.00555 " pathEditMode="relative" rAng="0" ptsTypes="AAAA">
                                      <p:cBhvr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3.7037E-7 L -1.875E-6 0.00023 C 0.35755 0.00741 0.17604 0.00532 0.54531 0.00532 L 0.54531 0.00556 " pathEditMode="relative" rAng="0" ptsTypes="AA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2.59259E-6 L -0.31796 2.59259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8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2.59259E-6 L 0.30846 2.59259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4" grpId="0" animBg="1"/>
      <p:bldP spid="12" grpId="0" animBg="1"/>
      <p:bldP spid="9" grpId="0"/>
      <p:bldP spid="18" grpId="0"/>
      <p:bldP spid="19" grpId="0"/>
      <p:bldP spid="19" grpId="1"/>
      <p:bldP spid="21" grpId="0"/>
      <p:bldP spid="21" grpId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91623" y="250725"/>
            <a:ext cx="13575246" cy="2772594"/>
            <a:chOff x="-551542" y="734820"/>
            <a:chExt cx="13575246" cy="277259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51542" y="734820"/>
              <a:ext cx="13575246" cy="277259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344706" y="1473798"/>
              <a:ext cx="666975" cy="161364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평행 사변형 14"/>
          <p:cNvSpPr/>
          <p:nvPr/>
        </p:nvSpPr>
        <p:spPr>
          <a:xfrm>
            <a:off x="-1233090" y="3803270"/>
            <a:ext cx="964151" cy="408360"/>
          </a:xfrm>
          <a:prstGeom prst="parallelogram">
            <a:avLst>
              <a:gd name="adj" fmla="val 182895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>
            <a:off x="-887120" y="3792975"/>
            <a:ext cx="887120" cy="408360"/>
          </a:xfrm>
          <a:prstGeom prst="parallelogram">
            <a:avLst>
              <a:gd name="adj" fmla="val 182895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-6606537" y="3802840"/>
            <a:ext cx="5948978" cy="408790"/>
          </a:xfrm>
          <a:custGeom>
            <a:avLst/>
            <a:gdLst>
              <a:gd name="connsiteX0" fmla="*/ 0 w 5948978"/>
              <a:gd name="connsiteY0" fmla="*/ 720762 h 720762"/>
              <a:gd name="connsiteX1" fmla="*/ 5228216 w 5948978"/>
              <a:gd name="connsiteY1" fmla="*/ 720762 h 720762"/>
              <a:gd name="connsiteX2" fmla="*/ 5948978 w 5948978"/>
              <a:gd name="connsiteY2" fmla="*/ 0 h 720762"/>
              <a:gd name="connsiteX3" fmla="*/ 3915783 w 5948978"/>
              <a:gd name="connsiteY3" fmla="*/ 0 h 720762"/>
              <a:gd name="connsiteX4" fmla="*/ 3571538 w 5948978"/>
              <a:gd name="connsiteY4" fmla="*/ 344245 h 720762"/>
              <a:gd name="connsiteX5" fmla="*/ 408790 w 5948978"/>
              <a:gd name="connsiteY5" fmla="*/ 344245 h 720762"/>
              <a:gd name="connsiteX6" fmla="*/ 0 w 5948978"/>
              <a:gd name="connsiteY6" fmla="*/ 720762 h 72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8978" h="720762">
                <a:moveTo>
                  <a:pt x="0" y="720762"/>
                </a:moveTo>
                <a:lnTo>
                  <a:pt x="5228216" y="720762"/>
                </a:lnTo>
                <a:lnTo>
                  <a:pt x="5948978" y="0"/>
                </a:lnTo>
                <a:lnTo>
                  <a:pt x="3915783" y="0"/>
                </a:lnTo>
                <a:lnTo>
                  <a:pt x="3571538" y="344245"/>
                </a:lnTo>
                <a:lnTo>
                  <a:pt x="408790" y="344245"/>
                </a:lnTo>
                <a:lnTo>
                  <a:pt x="0" y="720762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0">
                <a:schemeClr val="bg1"/>
              </a:gs>
              <a:gs pos="28000">
                <a:srgbClr val="C00000">
                  <a:alpha val="53000"/>
                </a:srgb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-7049393" y="3716344"/>
            <a:ext cx="5948978" cy="408790"/>
          </a:xfrm>
          <a:custGeom>
            <a:avLst/>
            <a:gdLst>
              <a:gd name="connsiteX0" fmla="*/ 0 w 5948978"/>
              <a:gd name="connsiteY0" fmla="*/ 720762 h 720762"/>
              <a:gd name="connsiteX1" fmla="*/ 5228216 w 5948978"/>
              <a:gd name="connsiteY1" fmla="*/ 720762 h 720762"/>
              <a:gd name="connsiteX2" fmla="*/ 5948978 w 5948978"/>
              <a:gd name="connsiteY2" fmla="*/ 0 h 720762"/>
              <a:gd name="connsiteX3" fmla="*/ 3915783 w 5948978"/>
              <a:gd name="connsiteY3" fmla="*/ 0 h 720762"/>
              <a:gd name="connsiteX4" fmla="*/ 3571538 w 5948978"/>
              <a:gd name="connsiteY4" fmla="*/ 344245 h 720762"/>
              <a:gd name="connsiteX5" fmla="*/ 408790 w 5948978"/>
              <a:gd name="connsiteY5" fmla="*/ 344245 h 720762"/>
              <a:gd name="connsiteX6" fmla="*/ 0 w 5948978"/>
              <a:gd name="connsiteY6" fmla="*/ 720762 h 72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8978" h="720762">
                <a:moveTo>
                  <a:pt x="0" y="720762"/>
                </a:moveTo>
                <a:lnTo>
                  <a:pt x="5228216" y="720762"/>
                </a:lnTo>
                <a:lnTo>
                  <a:pt x="5948978" y="0"/>
                </a:lnTo>
                <a:lnTo>
                  <a:pt x="3915783" y="0"/>
                </a:lnTo>
                <a:lnTo>
                  <a:pt x="3571538" y="344245"/>
                </a:lnTo>
                <a:lnTo>
                  <a:pt x="408790" y="344245"/>
                </a:lnTo>
                <a:lnTo>
                  <a:pt x="0" y="720762"/>
                </a:lnTo>
                <a:close/>
              </a:path>
            </a:pathLst>
          </a:custGeom>
          <a:gradFill>
            <a:gsLst>
              <a:gs pos="24000">
                <a:srgbClr val="AE0000">
                  <a:alpha val="75000"/>
                </a:srgbClr>
              </a:gs>
              <a:gs pos="0">
                <a:schemeClr val="bg1"/>
              </a:gs>
              <a:gs pos="28000">
                <a:srgbClr val="C00000">
                  <a:alpha val="53000"/>
                </a:srgbClr>
              </a:gs>
              <a:gs pos="100000">
                <a:schemeClr val="tx1"/>
              </a:gs>
            </a:gsLst>
            <a:lin ang="10800000" scaled="0"/>
          </a:gra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819657" y="3345210"/>
            <a:ext cx="2031325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i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조건식</a:t>
            </a:r>
            <a:endParaRPr lang="ko-KR" altLang="en-US" sz="4800" b="1" i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26971" y="4864100"/>
            <a:ext cx="9138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‘for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문을 벗어나기 위한 조건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 조건을 만족하지 않게 될 시 구문을 탈출한다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’</a:t>
            </a:r>
            <a:endParaRPr lang="ko-KR" altLang="en-US" sz="2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7303" y="4332949"/>
            <a:ext cx="782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endParaRPr lang="ko-KR" altLang="en-US" sz="8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9890" y="4332948"/>
            <a:ext cx="782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8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08696" y="601725"/>
            <a:ext cx="1247517" cy="46866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2" descr="ë³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16" y="4454304"/>
            <a:ext cx="819591" cy="8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4.79167E-6 0.00023 C 0.35755 0.00741 0.17604 0.00532 0.54531 0.00532 L 0.54531 0.00555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7.40741E-7 L -3.33333E-6 0.00023 C 0.35756 0.00741 0.17604 0.00532 0.54532 0.00532 L 0.54532 0.00555 " pathEditMode="relative" rAng="0" ptsTypes="AAAA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8.33333E-7 3.7037E-7 L -8.33333E-7 0.00023 C 0.35755 0.00741 0.17604 0.00532 0.54531 0.00532 L 0.54531 0.00556 " pathEditMode="relative" rAng="0" ptsTypes="AAAA">
                                      <p:cBhvr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7.40741E-7 L -1.45833E-6 0.00023 C 0.35755 0.00741 0.17604 0.00532 0.54531 0.00532 L 0.54531 0.00555 " pathEditMode="relative" rAng="0" ptsTypes="AAAA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3.7037E-7 L -1.875E-6 0.00023 C 0.35755 0.00741 0.17604 0.00532 0.54531 0.00532 L 0.54531 0.00556 " pathEditMode="relative" rAng="0" ptsTypes="AAAA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-7.40741E-7 L -0.34088 -7.40741E-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4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7.40741E-7 L 0.33073 -7.40741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51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4" grpId="0" animBg="1"/>
      <p:bldP spid="12" grpId="0" animBg="1"/>
      <p:bldP spid="9" grpId="0"/>
      <p:bldP spid="18" grpId="0"/>
      <p:bldP spid="19" grpId="0"/>
      <p:bldP spid="19" grpId="1"/>
      <p:bldP spid="21" grpId="0"/>
      <p:bldP spid="21" grpId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691623" y="250725"/>
            <a:ext cx="13575246" cy="2772594"/>
            <a:chOff x="-551542" y="734820"/>
            <a:chExt cx="13575246" cy="277259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51542" y="734820"/>
              <a:ext cx="13575246" cy="277259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344706" y="1473798"/>
              <a:ext cx="666975" cy="161364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평행 사변형 14"/>
          <p:cNvSpPr/>
          <p:nvPr/>
        </p:nvSpPr>
        <p:spPr>
          <a:xfrm>
            <a:off x="-1233090" y="3803270"/>
            <a:ext cx="964151" cy="408360"/>
          </a:xfrm>
          <a:prstGeom prst="parallelogram">
            <a:avLst>
              <a:gd name="adj" fmla="val 182895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>
            <a:off x="-887120" y="3792975"/>
            <a:ext cx="887120" cy="408360"/>
          </a:xfrm>
          <a:prstGeom prst="parallelogram">
            <a:avLst>
              <a:gd name="adj" fmla="val 182895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-6606537" y="3802840"/>
            <a:ext cx="5948978" cy="408790"/>
          </a:xfrm>
          <a:custGeom>
            <a:avLst/>
            <a:gdLst>
              <a:gd name="connsiteX0" fmla="*/ 0 w 5948978"/>
              <a:gd name="connsiteY0" fmla="*/ 720762 h 720762"/>
              <a:gd name="connsiteX1" fmla="*/ 5228216 w 5948978"/>
              <a:gd name="connsiteY1" fmla="*/ 720762 h 720762"/>
              <a:gd name="connsiteX2" fmla="*/ 5948978 w 5948978"/>
              <a:gd name="connsiteY2" fmla="*/ 0 h 720762"/>
              <a:gd name="connsiteX3" fmla="*/ 3915783 w 5948978"/>
              <a:gd name="connsiteY3" fmla="*/ 0 h 720762"/>
              <a:gd name="connsiteX4" fmla="*/ 3571538 w 5948978"/>
              <a:gd name="connsiteY4" fmla="*/ 344245 h 720762"/>
              <a:gd name="connsiteX5" fmla="*/ 408790 w 5948978"/>
              <a:gd name="connsiteY5" fmla="*/ 344245 h 720762"/>
              <a:gd name="connsiteX6" fmla="*/ 0 w 5948978"/>
              <a:gd name="connsiteY6" fmla="*/ 720762 h 72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8978" h="720762">
                <a:moveTo>
                  <a:pt x="0" y="720762"/>
                </a:moveTo>
                <a:lnTo>
                  <a:pt x="5228216" y="720762"/>
                </a:lnTo>
                <a:lnTo>
                  <a:pt x="5948978" y="0"/>
                </a:lnTo>
                <a:lnTo>
                  <a:pt x="3915783" y="0"/>
                </a:lnTo>
                <a:lnTo>
                  <a:pt x="3571538" y="344245"/>
                </a:lnTo>
                <a:lnTo>
                  <a:pt x="408790" y="344245"/>
                </a:lnTo>
                <a:lnTo>
                  <a:pt x="0" y="720762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0">
                <a:schemeClr val="bg1"/>
              </a:gs>
              <a:gs pos="28000">
                <a:srgbClr val="C00000">
                  <a:alpha val="53000"/>
                </a:srgb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-7049393" y="3716344"/>
            <a:ext cx="5948978" cy="408790"/>
          </a:xfrm>
          <a:custGeom>
            <a:avLst/>
            <a:gdLst>
              <a:gd name="connsiteX0" fmla="*/ 0 w 5948978"/>
              <a:gd name="connsiteY0" fmla="*/ 720762 h 720762"/>
              <a:gd name="connsiteX1" fmla="*/ 5228216 w 5948978"/>
              <a:gd name="connsiteY1" fmla="*/ 720762 h 720762"/>
              <a:gd name="connsiteX2" fmla="*/ 5948978 w 5948978"/>
              <a:gd name="connsiteY2" fmla="*/ 0 h 720762"/>
              <a:gd name="connsiteX3" fmla="*/ 3915783 w 5948978"/>
              <a:gd name="connsiteY3" fmla="*/ 0 h 720762"/>
              <a:gd name="connsiteX4" fmla="*/ 3571538 w 5948978"/>
              <a:gd name="connsiteY4" fmla="*/ 344245 h 720762"/>
              <a:gd name="connsiteX5" fmla="*/ 408790 w 5948978"/>
              <a:gd name="connsiteY5" fmla="*/ 344245 h 720762"/>
              <a:gd name="connsiteX6" fmla="*/ 0 w 5948978"/>
              <a:gd name="connsiteY6" fmla="*/ 720762 h 72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8978" h="720762">
                <a:moveTo>
                  <a:pt x="0" y="720762"/>
                </a:moveTo>
                <a:lnTo>
                  <a:pt x="5228216" y="720762"/>
                </a:lnTo>
                <a:lnTo>
                  <a:pt x="5948978" y="0"/>
                </a:lnTo>
                <a:lnTo>
                  <a:pt x="3915783" y="0"/>
                </a:lnTo>
                <a:lnTo>
                  <a:pt x="3571538" y="344245"/>
                </a:lnTo>
                <a:lnTo>
                  <a:pt x="408790" y="344245"/>
                </a:lnTo>
                <a:lnTo>
                  <a:pt x="0" y="720762"/>
                </a:lnTo>
                <a:close/>
              </a:path>
            </a:pathLst>
          </a:custGeom>
          <a:gradFill>
            <a:gsLst>
              <a:gs pos="24000">
                <a:srgbClr val="AE0000">
                  <a:alpha val="75000"/>
                </a:srgbClr>
              </a:gs>
              <a:gs pos="0">
                <a:schemeClr val="bg1"/>
              </a:gs>
              <a:gs pos="28000">
                <a:srgbClr val="C00000">
                  <a:alpha val="53000"/>
                </a:srgbClr>
              </a:gs>
              <a:gs pos="100000">
                <a:schemeClr val="tx1"/>
              </a:gs>
            </a:gsLst>
            <a:lin ang="10800000" scaled="0"/>
          </a:gra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819657" y="3345210"/>
            <a:ext cx="2031325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i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증감식</a:t>
            </a:r>
            <a:endParaRPr lang="ko-KR" altLang="en-US" sz="4800" b="1" i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02029" y="4864100"/>
            <a:ext cx="8787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2000" dirty="0" err="1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실행문을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수행한 뒤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제어변수를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어떻게 변화시킬 지 입력하는 부분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’</a:t>
            </a:r>
          </a:p>
          <a:p>
            <a:pPr algn="ctr"/>
            <a:r>
              <a:rPr lang="ko-KR" altLang="en-US" sz="2000" dirty="0"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꼭</a:t>
            </a:r>
            <a:r>
              <a:rPr lang="en-US" altLang="ko-KR" sz="2000" dirty="0" smtClean="0"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dirty="0" err="1" smtClean="0"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제어변수가</a:t>
            </a:r>
            <a:r>
              <a:rPr lang="ko-KR" altLang="en-US" sz="2000" dirty="0" smtClean="0"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조건식을 만족시키지 않는 값으로 나아가도록 설정해야 한다</a:t>
            </a:r>
            <a:r>
              <a:rPr lang="en-US" altLang="ko-KR" sz="2000" dirty="0"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!</a:t>
            </a:r>
            <a:endParaRPr lang="ko-KR" altLang="en-US" sz="2000" dirty="0">
              <a:solidFill>
                <a:srgbClr val="FFC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7303" y="4469215"/>
            <a:ext cx="782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endParaRPr lang="ko-KR" altLang="en-US" sz="8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9890" y="4469214"/>
            <a:ext cx="782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8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96981" y="5205553"/>
            <a:ext cx="8773556" cy="38680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ë³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186" y="4621917"/>
            <a:ext cx="819591" cy="8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748596" y="602903"/>
            <a:ext cx="1247517" cy="46866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73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4.79167E-6 0.00023 C 0.35755 0.00741 0.17604 0.00532 0.54531 0.00532 L 0.54531 0.00555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7.40741E-7 L -3.33333E-6 0.00023 C 0.35756 0.00741 0.17604 0.00532 0.54532 0.00532 L 0.54532 0.00555 " pathEditMode="relative" rAng="0" ptsTypes="AAAA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8.33333E-7 3.7037E-7 L -8.33333E-7 0.00023 C 0.35755 0.00741 0.17604 0.00532 0.54531 0.00532 L 0.54531 0.00556 " pathEditMode="relative" rAng="0" ptsTypes="AAAA">
                                      <p:cBhvr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7.40741E-7 L -1.45833E-6 0.00023 C 0.35755 0.00741 0.17604 0.00532 0.54531 0.00532 L 0.54531 0.00555 " pathEditMode="relative" rAng="0" ptsTypes="AAAA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3.7037E-7 L -1.875E-6 0.00023 C 0.35755 0.00741 0.17604 0.00532 0.54531 0.00532 L 0.54531 0.00556 " pathEditMode="relative" rAng="0" ptsTypes="AAAA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27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1.85185E-6 L -0.35065 1.85185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1.85185E-6 L 0.34935 1.85185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1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4" grpId="0" animBg="1"/>
      <p:bldP spid="12" grpId="0" animBg="1"/>
      <p:bldP spid="9" grpId="0"/>
      <p:bldP spid="18" grpId="0"/>
      <p:bldP spid="19" grpId="0"/>
      <p:bldP spid="19" grpId="1"/>
      <p:bldP spid="21" grpId="0"/>
      <p:bldP spid="21" grpId="1"/>
      <p:bldP spid="2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9063" y="507199"/>
            <a:ext cx="59538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만약 </a:t>
            </a:r>
            <a:r>
              <a:rPr lang="ko-KR" altLang="en-US" dirty="0" err="1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제어변수가</a:t>
            </a:r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아무리 반복해도 조건식을 만족한다면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실행문은</a:t>
            </a:r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4800" b="1" dirty="0" err="1" smtClean="0"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무한반복</a:t>
            </a:r>
            <a:r>
              <a:rPr lang="ko-KR" altLang="en-US" dirty="0" err="1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된다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01292" y="4227755"/>
            <a:ext cx="698941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Solution</a:t>
            </a:r>
          </a:p>
          <a:p>
            <a:pPr algn="ctr"/>
            <a:endParaRPr lang="en-US" altLang="ko-KR" dirty="0" smtClean="0">
              <a:solidFill>
                <a:srgbClr val="2C94B2"/>
              </a:solidFill>
            </a:endParaRPr>
          </a:p>
          <a:p>
            <a:r>
              <a:rPr lang="en-US" altLang="ko-KR" dirty="0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#1. </a:t>
            </a:r>
            <a:r>
              <a:rPr lang="ko-KR" altLang="en-US" sz="2000" dirty="0" err="1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제어변수가</a:t>
            </a:r>
            <a:r>
              <a:rPr lang="ko-KR" altLang="en-US" sz="2000" dirty="0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언젠가는 조건식을 만족하지 않도록</a:t>
            </a:r>
            <a:r>
              <a:rPr lang="ko-KR" altLang="en-US" dirty="0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설계한다</a:t>
            </a:r>
            <a:r>
              <a:rPr lang="en-US" altLang="ko-KR" dirty="0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r>
              <a:rPr lang="en-US" altLang="ko-KR" dirty="0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#2. </a:t>
            </a:r>
            <a:r>
              <a:rPr lang="ko-KR" altLang="en-US" sz="3600" dirty="0" err="1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탈출문자</a:t>
            </a:r>
            <a:r>
              <a:rPr lang="ko-KR" altLang="en-US" dirty="0" err="1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</a:t>
            </a:r>
            <a:r>
              <a:rPr lang="ko-KR" altLang="en-US" dirty="0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 err="1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실행문</a:t>
            </a:r>
            <a:r>
              <a:rPr lang="ko-KR" altLang="en-US" dirty="0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내에 넣는다</a:t>
            </a:r>
            <a:r>
              <a:rPr lang="en-US" altLang="ko-KR" dirty="0" smtClean="0">
                <a:solidFill>
                  <a:srgbClr val="2C94B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dirty="0">
              <a:solidFill>
                <a:srgbClr val="2C94B2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9981" y="2099285"/>
            <a:ext cx="839204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일명</a:t>
            </a:r>
            <a:endParaRPr lang="en-US" altLang="ko-KR" sz="3200" i="1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6000" i="1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6000" i="1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폭주 현상</a:t>
            </a:r>
            <a:r>
              <a:rPr lang="en-US" altLang="ko-KR" sz="6000" i="1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endParaRPr lang="ko-KR" altLang="en-US" sz="6000" i="1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4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6689" y="735270"/>
            <a:ext cx="2811988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3800" dirty="0" smtClean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lang="en-US" altLang="ko-KR" sz="8000" dirty="0" smtClean="0">
                <a:solidFill>
                  <a:schemeClr val="bg1"/>
                </a:solidFill>
              </a:rPr>
              <a:t>While</a:t>
            </a:r>
          </a:p>
          <a:p>
            <a:pPr algn="ctr"/>
            <a:r>
              <a:rPr lang="en-US" altLang="ko-KR" sz="4800" dirty="0" smtClean="0">
                <a:solidFill>
                  <a:schemeClr val="bg1"/>
                </a:solidFill>
              </a:rPr>
              <a:t>Do While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은 어떻게 다를까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15941" y="-2215991"/>
            <a:ext cx="260039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+α</a:t>
            </a:r>
          </a:p>
        </p:txBody>
      </p:sp>
    </p:spTree>
    <p:extLst>
      <p:ext uri="{BB962C8B-B14F-4D97-AF65-F5344CB8AC3E}">
        <p14:creationId xmlns:p14="http://schemas.microsoft.com/office/powerpoint/2010/main" val="7883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1.04167E-6 0.6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1171</Words>
  <Application>Microsoft Office PowerPoint</Application>
  <PresentationFormat>와이드스크린</PresentationFormat>
  <Paragraphs>330</Paragraphs>
  <Slides>45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210 나무고딕 B</vt:lpstr>
      <vt:lpstr>a으라차차</vt:lpstr>
      <vt:lpstr>HY견고딕</vt:lpstr>
      <vt:lpstr>굴림</vt:lpstr>
      <vt:lpstr>돋움체</vt:lpstr>
      <vt:lpstr>맑은 고딕</vt:lpstr>
      <vt:lpstr>맑은 고딕 Semilight</vt:lpstr>
      <vt:lpstr>본고딕 KR Light</vt:lpstr>
      <vt:lpstr>휴먼둥근헤드라인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반복문</dc:title>
  <dc:creator>ST_21</dc:creator>
  <cp:lastModifiedBy>ST_02</cp:lastModifiedBy>
  <cp:revision>86</cp:revision>
  <dcterms:created xsi:type="dcterms:W3CDTF">2018-10-16T10:15:28Z</dcterms:created>
  <dcterms:modified xsi:type="dcterms:W3CDTF">2018-10-30T04:13:00Z</dcterms:modified>
</cp:coreProperties>
</file>